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62" r:id="rId5"/>
    <p:sldId id="260" r:id="rId6"/>
    <p:sldId id="263" r:id="rId7"/>
    <p:sldId id="268" r:id="rId8"/>
    <p:sldId id="269" r:id="rId9"/>
    <p:sldId id="267" r:id="rId10"/>
    <p:sldId id="266" r:id="rId11"/>
    <p:sldId id="271" r:id="rId12"/>
    <p:sldId id="270" r:id="rId13"/>
  </p:sldIdLst>
  <p:sldSz cx="9144000" cy="6858000" type="screen4x3"/>
  <p:notesSz cx="6858000" cy="9144000"/>
  <p:defaultTextStyle>
    <a:defPPr>
      <a:defRPr lang="zh-HK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5FA"/>
    <a:srgbClr val="B7E1FB"/>
    <a:srgbClr val="002C58"/>
    <a:srgbClr val="C5EAFF"/>
    <a:srgbClr val="72CCFE"/>
    <a:srgbClr val="BCF4FA"/>
    <a:srgbClr val="80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76" autoAdjust="0"/>
  </p:normalViewPr>
  <p:slideViewPr>
    <p:cSldViewPr>
      <p:cViewPr>
        <p:scale>
          <a:sx n="104" d="100"/>
          <a:sy n="104" d="100"/>
        </p:scale>
        <p:origin x="-396" y="13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" name="矩形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7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矩形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直線接點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矩形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5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E6500-C684-4F8C-BF66-2C89282C51CE}" type="datetimeFigureOut">
              <a:rPr lang="zh-HK" altLang="en-US"/>
              <a:pPr>
                <a:defRPr/>
              </a:pPr>
              <a:t>30/5/2015</a:t>
            </a:fld>
            <a:endParaRPr lang="zh-HK" altLang="en-US"/>
          </a:p>
        </p:txBody>
      </p:sp>
      <p:sp>
        <p:nvSpPr>
          <p:cNvPr id="16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17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92F0347-57ED-4C63-98FB-1F1AFF29D64B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58C98-62DD-4A61-BEB3-4CCBBEF77FF9}" type="datetimeFigureOut">
              <a:rPr lang="zh-HK" altLang="en-US"/>
              <a:pPr>
                <a:defRPr/>
              </a:pPr>
              <a:t>30/5/2015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1D30E-F846-4A5A-994C-759936345FDF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7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矩形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0" name="直線接點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橢圓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2" name="橢圓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EA0A6-BF6E-4D7B-A6F4-44ECDDF8738A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  <p:sp>
        <p:nvSpPr>
          <p:cNvPr id="14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D311E-BD65-4A1B-AB7B-9FE36DE252BF}" type="datetimeFigureOut">
              <a:rPr lang="zh-HK" altLang="en-US"/>
              <a:pPr>
                <a:defRPr/>
              </a:pPr>
              <a:t>30/5/2015</a:t>
            </a:fld>
            <a:endParaRPr lang="zh-HK" altLang="en-US"/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1C734-2C30-46AA-A479-0BB0CD4C3E98}" type="datetimeFigureOut">
              <a:rPr lang="zh-HK" altLang="en-US"/>
              <a:pPr>
                <a:defRPr/>
              </a:pPr>
              <a:t>30/5/2015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0B2FE-95D5-4729-A55C-4F31062848A1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7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矩形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矩形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矩形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2" name="直線接點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橢圓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4" name="橢圓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D0351-D3F8-4E11-AA7C-850735FEEF7D}" type="datetimeFigureOut">
              <a:rPr lang="zh-HK" altLang="en-US"/>
              <a:pPr>
                <a:defRPr/>
              </a:pPr>
              <a:t>30/5/2015</a:t>
            </a:fld>
            <a:endParaRPr lang="zh-HK" altLang="en-US"/>
          </a:p>
        </p:txBody>
      </p:sp>
      <p:sp>
        <p:nvSpPr>
          <p:cNvPr id="1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9400D0E-B142-4AAB-BF08-B70A2AC312AA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B4775-0DFE-451E-B44F-A8E24CCBFEA3}" type="datetimeFigureOut">
              <a:rPr lang="zh-HK" altLang="en-US"/>
              <a:pPr>
                <a:defRPr/>
              </a:pPr>
              <a:t>30/5/2015</a:t>
            </a:fld>
            <a:endParaRPr lang="zh-HK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E196F-32E2-40DF-9BEF-1EB6656A4F87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矩形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4" name="直線接點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5" name="矩形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6" name="橢圓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7" name="橢圓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8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E5D09-3022-4BC2-808E-92383018E760}" type="datetimeFigureOut">
              <a:rPr lang="zh-HK" altLang="en-US"/>
              <a:pPr>
                <a:defRPr/>
              </a:pPr>
              <a:t>30/5/2015</a:t>
            </a:fld>
            <a:endParaRPr lang="zh-HK" altLang="en-US"/>
          </a:p>
        </p:txBody>
      </p:sp>
      <p:sp>
        <p:nvSpPr>
          <p:cNvPr id="19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20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25D5A17-EDFD-47C5-BA61-7081A4E7AEE7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AB51F-2B72-498F-9D4D-6D103BBCD80F}" type="datetimeFigureOut">
              <a:rPr lang="zh-HK" altLang="en-US"/>
              <a:pPr>
                <a:defRPr/>
              </a:pPr>
              <a:t>30/5/2015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52EC3-B7B3-49FD-821C-DCEA668179D0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3" name="矩形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4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8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EEDE0-1AC5-4D05-92FF-A1C70088E3BC}" type="datetimeFigureOut">
              <a:rPr lang="zh-HK" altLang="en-US"/>
              <a:pPr>
                <a:defRPr/>
              </a:pPr>
              <a:t>30/5/2015</a:t>
            </a:fld>
            <a:endParaRPr lang="zh-HK" altLang="en-US"/>
          </a:p>
        </p:txBody>
      </p:sp>
      <p:sp>
        <p:nvSpPr>
          <p:cNvPr id="9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563A60E-99C1-4970-A42F-F7C6E5349862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7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矩形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2" name="直線接點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4" name="橢圓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5" name="矩形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6" name="投影片編號版面配置區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851BE71-F02D-49CE-B579-F78C33A076AB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  <p:sp>
        <p:nvSpPr>
          <p:cNvPr id="17" name="日期版面配置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A239-3DE3-466D-B117-2040CF725B9F}" type="datetimeFigureOut">
              <a:rPr lang="zh-HK" altLang="en-US"/>
              <a:pPr>
                <a:defRPr/>
              </a:pPr>
              <a:t>30/5/2015</a:t>
            </a:fld>
            <a:endParaRPr lang="zh-HK" altLang="en-US"/>
          </a:p>
        </p:txBody>
      </p:sp>
      <p:sp>
        <p:nvSpPr>
          <p:cNvPr id="18" name="頁尾版面配置區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7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0" name="矩形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2" name="矩形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3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4" name="橢圓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5" name="矩形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投影片編號版面配置區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3A472-2DCB-40C4-88A5-A8FA75CCD5FF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  <p:sp>
        <p:nvSpPr>
          <p:cNvPr id="17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AEDDD-77E7-445E-90C4-8AAE4D4F8F5A}" type="datetimeFigureOut">
              <a:rPr lang="zh-HK" altLang="en-US"/>
              <a:pPr>
                <a:defRPr/>
              </a:pPr>
              <a:t>30/5/2015</a:t>
            </a:fld>
            <a:endParaRPr lang="zh-HK" altLang="en-US"/>
          </a:p>
        </p:txBody>
      </p:sp>
      <p:sp>
        <p:nvSpPr>
          <p:cNvPr id="18" name="頁尾版面配置區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79CC1B6-FB5F-4B96-AA1B-D73077426601}" type="datetimeFigureOut">
              <a:rPr lang="zh-HK" altLang="en-US"/>
              <a:pPr>
                <a:defRPr/>
              </a:pPr>
              <a:t>30/5/2015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5176CCA-BDDA-4563-9499-16D18585E659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  <p:sp>
        <p:nvSpPr>
          <p:cNvPr id="1038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39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4FB76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4FB769"/>
          </a:solidFill>
          <a:latin typeface="Georgia" pitchFamily="18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4FB769"/>
          </a:solidFill>
          <a:latin typeface="Georgia" pitchFamily="18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4FB769"/>
          </a:solidFill>
          <a:latin typeface="Georgia" pitchFamily="18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4FB769"/>
          </a:solidFill>
          <a:latin typeface="Georgia" pitchFamily="18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4FB769"/>
          </a:solidFill>
          <a:latin typeface="Georgia" pitchFamily="18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4FB769"/>
          </a:solidFill>
          <a:latin typeface="Georgia" pitchFamily="18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4FB769"/>
          </a:solidFill>
          <a:latin typeface="Georgia" pitchFamily="18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4FB769"/>
          </a:solidFill>
          <a:latin typeface="Georgia" pitchFamily="18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5BD078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A5D028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F5C040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P.3A%20Unit%206%20Unit%20plan_ipad.do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dbsdited.fwg.hk/3ITED/" TargetMode="External"/><Relationship Id="rId13" Type="http://schemas.openxmlformats.org/officeDocument/2006/relationships/hyperlink" Target="12-13&#23416;&#29983;&#20837;IPAD&#29677;&#24847;&#21521;&#26360;.docx" TargetMode="External"/><Relationship Id="rId3" Type="http://schemas.openxmlformats.org/officeDocument/2006/relationships/hyperlink" Target="12-14&#19977;&#24180;&#23416;&#26657;&#30332;&#23637;&#35336;&#21123;.doc" TargetMode="External"/><Relationship Id="rId7" Type="http://schemas.openxmlformats.org/officeDocument/2006/relationships/hyperlink" Target="14-15P.3A%20Unit%206%20Unit%20plan_ipad.doc" TargetMode="External"/><Relationship Id="rId12" Type="http://schemas.openxmlformats.org/officeDocument/2006/relationships/hyperlink" Target="12-13iPad&#29677;&#24847;&#21521;&#26360;.docx" TargetMode="External"/><Relationship Id="rId17" Type="http://schemas.openxmlformats.org/officeDocument/2006/relationships/image" Target="../media/image7.wmf"/><Relationship Id="rId2" Type="http://schemas.openxmlformats.org/officeDocument/2006/relationships/slide" Target="slide12.xml"/><Relationship Id="rId16" Type="http://schemas.openxmlformats.org/officeDocument/2006/relationships/hyperlink" Target="13-14i-pad-&#39511;&#30524;&#35336;&#21123;&#23478;&#38263;&#21516;&#24847;&#26360;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36039;&#28304;&#30003;&#35531;" TargetMode="External"/><Relationship Id="rId11" Type="http://schemas.openxmlformats.org/officeDocument/2006/relationships/hyperlink" Target="14-15&#25945;&#24107;&#25945;&#31680;&#24847;&#39000;&#35519;&#26597;.doc" TargetMode="External"/><Relationship Id="rId5" Type="http://schemas.openxmlformats.org/officeDocument/2006/relationships/hyperlink" Target="12-13&#12300;&#33521;&#35486;&#28415;&#26657;&#22290;&#12301;&#30332;&#23637;&#35336;&#21123;.doc" TargetMode="External"/><Relationship Id="rId15" Type="http://schemas.openxmlformats.org/officeDocument/2006/relationships/hyperlink" Target="13-14IMC&#22577;&#21578;.pptx" TargetMode="External"/><Relationship Id="rId10" Type="http://schemas.openxmlformats.org/officeDocument/2006/relationships/hyperlink" Target="13-14&#25945;&#24107;&#25945;&#31680;&#24847;&#39000;&#35519;&#26597;(NEW).doc" TargetMode="External"/><Relationship Id="rId4" Type="http://schemas.openxmlformats.org/officeDocument/2006/relationships/hyperlink" Target="12-13&#21608;&#24180;&#26657;&#21209;&#35336;&#21123;.doc" TargetMode="External"/><Relationship Id="rId9" Type="http://schemas.openxmlformats.org/officeDocument/2006/relationships/hyperlink" Target="13-14&#23567;&#19968;&#21319;&#23567;&#20108;&#20998;&#29677;&#21450;&#38651;&#23376;&#23416;&#32722;&#29677;&#23433;&#25490;&#23478;&#38263;&#26371;&#36890;&#21578;%20(2).doc" TargetMode="External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2555875" y="4581525"/>
            <a:ext cx="6400800" cy="17526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400" b="0" dirty="0" smtClean="0">
                <a:latin typeface="MS Gothic" pitchFamily="49" charset="-128"/>
                <a:ea typeface="MS Gothic" pitchFamily="49" charset="-128"/>
              </a:rPr>
              <a:t>東華三院馬錦燦紀念小學</a:t>
            </a:r>
            <a:endParaRPr lang="en-US" altLang="zh-TW" sz="2400" b="0" dirty="0" smtClean="0">
              <a:latin typeface="MS Gothic" pitchFamily="49" charset="-128"/>
              <a:ea typeface="MS Gothic" pitchFamily="49" charset="-128"/>
            </a:endParaRP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400" b="0" dirty="0" smtClean="0">
                <a:latin typeface="MS Gothic" pitchFamily="49" charset="-128"/>
                <a:ea typeface="MS Gothic" pitchFamily="49" charset="-128"/>
              </a:rPr>
              <a:t>馮育意校長</a:t>
            </a:r>
            <a:endParaRPr lang="en-US" altLang="zh-TW" sz="2400" b="0" dirty="0" smtClean="0">
              <a:latin typeface="MS Gothic" pitchFamily="49" charset="-128"/>
              <a:ea typeface="MS Gothic" pitchFamily="49" charset="-128"/>
            </a:endParaRP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400" b="0" dirty="0" smtClean="0">
                <a:latin typeface="MS Gothic" pitchFamily="49" charset="-128"/>
                <a:ea typeface="MS Gothic" pitchFamily="49" charset="-128"/>
              </a:rPr>
              <a:t>陳煒煒主任</a:t>
            </a:r>
            <a:endParaRPr lang="zh-HK" altLang="en-US" sz="2400" b="0" dirty="0">
              <a:latin typeface="MS Gothic" pitchFamily="49" charset="-128"/>
              <a:ea typeface="MS Gothic" pitchFamily="49" charset="-128"/>
            </a:endParaRPr>
          </a:p>
        </p:txBody>
      </p:sp>
      <p:sp>
        <p:nvSpPr>
          <p:cNvPr id="13314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sz="3600" smtClean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校長在</a:t>
            </a:r>
            <a:r>
              <a:rPr lang="en-US" altLang="zh-TW" sz="3600" smtClean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&lt;</a:t>
            </a:r>
            <a:r>
              <a:rPr lang="zh-TW" altLang="en-US" sz="3600" smtClean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推動平板電腦輔助教學</a:t>
            </a:r>
            <a:r>
              <a:rPr lang="en-US" altLang="zh-TW" sz="3600" smtClean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&gt;</a:t>
            </a:r>
            <a:br>
              <a:rPr lang="en-US" altLang="zh-TW" sz="3600" smtClean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</a:br>
            <a:r>
              <a:rPr lang="zh-TW" altLang="en-US" sz="3600" smtClean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所扮演的角色</a:t>
            </a:r>
            <a:endParaRPr lang="zh-HK" altLang="en-US" sz="3600" smtClean="0">
              <a:solidFill>
                <a:schemeClr val="tx2"/>
              </a:solidFill>
              <a:latin typeface="MS Gothic" pitchFamily="49" charset="-128"/>
              <a:ea typeface="MS Gothic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 idx="4294967295"/>
          </p:nvPr>
        </p:nvSpPr>
        <p:spPr>
          <a:xfrm>
            <a:off x="609600" y="476250"/>
            <a:ext cx="8534400" cy="758825"/>
          </a:xfrm>
        </p:spPr>
        <p:txBody>
          <a:bodyPr/>
          <a:lstStyle/>
          <a:p>
            <a:pPr algn="l" eaLnBrk="1" hangingPunct="1"/>
            <a:r>
              <a:rPr lang="zh-TW" altLang="en-US" sz="4500" smtClean="0">
                <a:solidFill>
                  <a:srgbClr val="00CC00"/>
                </a:solidFill>
              </a:rPr>
              <a:t>前路如何</a:t>
            </a:r>
            <a:endParaRPr lang="zh-HK" altLang="en-US" sz="4500" smtClean="0">
              <a:solidFill>
                <a:srgbClr val="00CC00"/>
              </a:solidFill>
            </a:endParaRPr>
          </a:p>
        </p:txBody>
      </p:sp>
      <p:pic>
        <p:nvPicPr>
          <p:cNvPr id="1026" name="Picture 2" descr="C:\Users\fyy\Desktop\road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250825" y="1412875"/>
            <a:ext cx="8713788" cy="4968875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/>
        </p:spPr>
      </p:pic>
      <p:sp>
        <p:nvSpPr>
          <p:cNvPr id="22531" name="矩形 3"/>
          <p:cNvSpPr>
            <a:spLocks noChangeArrowheads="1"/>
          </p:cNvSpPr>
          <p:nvPr/>
        </p:nvSpPr>
        <p:spPr bwMode="auto">
          <a:xfrm>
            <a:off x="684213" y="1773238"/>
            <a:ext cx="8064500" cy="426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11188" indent="-342900">
              <a:lnSpc>
                <a:spcPct val="105000"/>
              </a:lnSpc>
              <a:spcBef>
                <a:spcPts val="1400"/>
              </a:spcBef>
              <a:spcAft>
                <a:spcPts val="1200"/>
              </a:spcAft>
              <a:buFont typeface="Georgia" pitchFamily="18" charset="0"/>
              <a:buChar char="•"/>
            </a:pPr>
            <a:r>
              <a:rPr kumimoji="0" lang="zh-TW" altLang="en-US" sz="3200" dirty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個別班級 </a:t>
            </a:r>
            <a:r>
              <a:rPr kumimoji="0" lang="en-US" altLang="zh-TW" sz="3200" dirty="0" err="1" smtClean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vs</a:t>
            </a:r>
            <a:r>
              <a:rPr kumimoji="0" lang="en-US" altLang="zh-TW" sz="3200" dirty="0" smtClean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 </a:t>
            </a:r>
            <a:r>
              <a:rPr kumimoji="0" lang="zh-TW" altLang="en-US" sz="3200" dirty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全校推行</a:t>
            </a:r>
          </a:p>
          <a:p>
            <a:pPr marL="611188" indent="-342900">
              <a:lnSpc>
                <a:spcPct val="105000"/>
              </a:lnSpc>
              <a:spcBef>
                <a:spcPts val="1400"/>
              </a:spcBef>
              <a:spcAft>
                <a:spcPts val="1200"/>
              </a:spcAft>
              <a:buFont typeface="Georgia" pitchFamily="18" charset="0"/>
              <a:buChar char="•"/>
            </a:pPr>
            <a:r>
              <a:rPr kumimoji="0" lang="zh-TW" altLang="en-US" sz="3200" dirty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個別科目 </a:t>
            </a:r>
            <a:r>
              <a:rPr kumimoji="0" lang="en-US" altLang="zh-TW" sz="3200" dirty="0" err="1" smtClean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vs</a:t>
            </a:r>
            <a:r>
              <a:rPr kumimoji="0" lang="en-US" altLang="zh-TW" sz="3200" dirty="0" smtClean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 </a:t>
            </a:r>
            <a:r>
              <a:rPr kumimoji="0" lang="zh-TW" altLang="en-US" sz="3200" dirty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所有科目</a:t>
            </a:r>
          </a:p>
          <a:p>
            <a:pPr marL="611188" indent="-342900">
              <a:lnSpc>
                <a:spcPct val="105000"/>
              </a:lnSpc>
              <a:spcBef>
                <a:spcPts val="1400"/>
              </a:spcBef>
              <a:spcAft>
                <a:spcPts val="1200"/>
              </a:spcAft>
              <a:buFont typeface="Georgia" pitchFamily="18" charset="0"/>
              <a:buChar char="•"/>
            </a:pPr>
            <a:r>
              <a:rPr kumimoji="0" lang="zh-TW" altLang="en-US" sz="3200" dirty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電子課本 </a:t>
            </a:r>
            <a:r>
              <a:rPr kumimoji="0" lang="en-US" altLang="zh-TW" sz="3200" dirty="0" err="1" smtClean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vs</a:t>
            </a:r>
            <a:r>
              <a:rPr kumimoji="0" lang="en-US" altLang="zh-TW" sz="3200" dirty="0" smtClean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 </a:t>
            </a:r>
            <a:r>
              <a:rPr kumimoji="0" lang="zh-TW" altLang="en-US" sz="3200" dirty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輔助工具</a:t>
            </a:r>
          </a:p>
          <a:p>
            <a:pPr marL="611188" indent="-342900">
              <a:lnSpc>
                <a:spcPct val="105000"/>
              </a:lnSpc>
              <a:spcBef>
                <a:spcPts val="1400"/>
              </a:spcBef>
              <a:spcAft>
                <a:spcPts val="1200"/>
              </a:spcAft>
              <a:buFont typeface="Georgia" pitchFamily="18" charset="0"/>
              <a:buChar char="•"/>
            </a:pPr>
            <a:r>
              <a:rPr kumimoji="0" lang="zh-TW" altLang="en-US" sz="3200" dirty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教學資源</a:t>
            </a:r>
            <a:r>
              <a:rPr kumimoji="0" lang="en-US" altLang="zh-TW" sz="3200" dirty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(</a:t>
            </a:r>
            <a:r>
              <a:rPr kumimoji="0" lang="zh-TW" altLang="en-US" sz="3200" dirty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設備</a:t>
            </a:r>
            <a:r>
              <a:rPr kumimoji="0" lang="en-US" altLang="zh-TW" sz="3200" dirty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)</a:t>
            </a:r>
            <a:r>
              <a:rPr kumimoji="0" lang="zh-TW" altLang="en-US" sz="3200" dirty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 </a:t>
            </a:r>
            <a:r>
              <a:rPr kumimoji="0" lang="en-US" altLang="zh-TW" sz="3200" dirty="0">
                <a:solidFill>
                  <a:schemeClr val="tx2"/>
                </a:solidFill>
                <a:latin typeface="MS Gothic" pitchFamily="49" charset="-128"/>
              </a:rPr>
              <a:t>+</a:t>
            </a:r>
            <a:r>
              <a:rPr kumimoji="0" lang="en-US" altLang="zh-TW" sz="3200" dirty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 </a:t>
            </a:r>
            <a:r>
              <a:rPr kumimoji="0" lang="zh-TW" altLang="en-US" sz="3200" dirty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教學支援</a:t>
            </a:r>
            <a:r>
              <a:rPr kumimoji="0" lang="en-US" altLang="zh-TW" sz="3200" dirty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(TSSO)</a:t>
            </a:r>
          </a:p>
          <a:p>
            <a:pPr marL="611188" indent="-342900">
              <a:lnSpc>
                <a:spcPct val="105000"/>
              </a:lnSpc>
              <a:spcBef>
                <a:spcPts val="1400"/>
              </a:spcBef>
              <a:spcAft>
                <a:spcPts val="1200"/>
              </a:spcAft>
              <a:buFont typeface="Georgia" pitchFamily="18" charset="0"/>
              <a:buChar char="•"/>
            </a:pPr>
            <a:r>
              <a:rPr kumimoji="0" lang="zh-TW" altLang="en-US" sz="3200" dirty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教學質量提升</a:t>
            </a:r>
            <a:r>
              <a:rPr kumimoji="0" lang="en-US" altLang="zh-TW" sz="3200" dirty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(</a:t>
            </a:r>
            <a:r>
              <a:rPr kumimoji="0" lang="zh-TW" altLang="en-US" sz="3200" dirty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備課 </a:t>
            </a:r>
            <a:r>
              <a:rPr kumimoji="0" lang="en-US" altLang="zh-TW" sz="3200" dirty="0">
                <a:solidFill>
                  <a:schemeClr val="tx2"/>
                </a:solidFill>
                <a:latin typeface="MS Gothic" pitchFamily="49" charset="-128"/>
              </a:rPr>
              <a:t>+</a:t>
            </a:r>
            <a:r>
              <a:rPr kumimoji="0" lang="zh-TW" altLang="en-US" sz="3200" dirty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 </a:t>
            </a:r>
            <a:r>
              <a:rPr kumimoji="0" lang="zh-TW" altLang="en-US" sz="3200" dirty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  <a:hlinkClick r:id="rId3" action="ppaction://hlinkfile"/>
              </a:rPr>
              <a:t>教學資源</a:t>
            </a:r>
            <a:r>
              <a:rPr kumimoji="0" lang="zh-TW" altLang="en-US" sz="3200" dirty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的儲存</a:t>
            </a:r>
            <a:r>
              <a:rPr kumimoji="0" lang="en-US" altLang="zh-TW" sz="3200" dirty="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)</a:t>
            </a:r>
          </a:p>
          <a:p>
            <a:pPr marL="611188" indent="-342900">
              <a:lnSpc>
                <a:spcPct val="80000"/>
              </a:lnSpc>
              <a:spcAft>
                <a:spcPts val="200"/>
              </a:spcAft>
              <a:buFont typeface="Georgia" pitchFamily="18" charset="0"/>
              <a:buNone/>
            </a:pPr>
            <a:r>
              <a:rPr kumimoji="0" lang="en-US" altLang="zh-TW" sz="800" dirty="0"/>
              <a:t>                                                                                                                                                                                    </a:t>
            </a:r>
            <a:endParaRPr kumimoji="0" lang="zh-TW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2852738"/>
            <a:ext cx="7772400" cy="893762"/>
          </a:xfrm>
        </p:spPr>
        <p:txBody>
          <a:bodyPr/>
          <a:lstStyle/>
          <a:p>
            <a:r>
              <a:rPr lang="zh-CN" altLang="en-US" sz="6000" smtClean="0">
                <a:solidFill>
                  <a:schemeClr val="accent1"/>
                </a:solidFill>
                <a:latin typeface="AR HaibaoGB Bold"/>
                <a:ea typeface="AR HaibaoGB Bold"/>
                <a:cs typeface="Arial Unicode MS"/>
              </a:rPr>
              <a:t>Thank You</a:t>
            </a:r>
            <a:r>
              <a:rPr lang="zh-TW" altLang="en-US" sz="6000" smtClean="0">
                <a:solidFill>
                  <a:schemeClr val="accent1"/>
                </a:solidFill>
                <a:latin typeface="AR HaibaoGB Bold"/>
                <a:ea typeface="AR HaibaoGB Bold"/>
                <a:cs typeface="Arial Unicode MS"/>
              </a:rPr>
              <a:t> </a:t>
            </a:r>
            <a:endParaRPr lang="en-US" altLang="zh-TW" sz="6000" smtClean="0">
              <a:solidFill>
                <a:schemeClr val="accent1"/>
              </a:solidFill>
              <a:latin typeface="AR HaibaoGB Bold"/>
              <a:ea typeface="AR HaibaoGB Bold"/>
              <a:cs typeface="Arial Unicode MS"/>
            </a:endParaRPr>
          </a:p>
        </p:txBody>
      </p:sp>
      <p:pic>
        <p:nvPicPr>
          <p:cNvPr id="35843" name="Picture 2" descr="C:\Users\fyy\Desktop\a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229225"/>
            <a:ext cx="8640763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54FC2BB7-3AB4-4EC2-A468-FF490501E07A}" type="slidenum">
              <a:rPr kumimoji="0" lang="zh-TW" altLang="en-US" sz="1400">
                <a:latin typeface="Times New Roman" pitchFamily="18" charset="0"/>
              </a:rPr>
              <a:pPr algn="r" eaLnBrk="0" hangingPunct="0"/>
              <a:t>12</a:t>
            </a:fld>
            <a:endParaRPr kumimoji="0" lang="en-US" altLang="zh-TW" sz="1400">
              <a:latin typeface="Times New Roman" pitchFamily="18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l">
              <a:defRPr/>
            </a:pPr>
            <a:r>
              <a:rPr lang="zh-TW" altLang="en-US" sz="3700" b="1" smtClean="0">
                <a:effectLst>
                  <a:outerShdw blurRad="38100" dist="38100" dir="2700000" algn="tl">
                    <a:srgbClr val="000000"/>
                  </a:outerShdw>
                </a:effectLst>
                <a:ea typeface="MS Mincho" pitchFamily="49" charset="-128"/>
              </a:rPr>
              <a:t>由現在到將來</a:t>
            </a:r>
          </a:p>
        </p:txBody>
      </p:sp>
      <p:pic>
        <p:nvPicPr>
          <p:cNvPr id="6150" name="資料庫圖表 29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2781300"/>
            <a:ext cx="28797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30" name="Group 14"/>
          <p:cNvGrpSpPr>
            <a:grpSpLocks/>
          </p:cNvGrpSpPr>
          <p:nvPr/>
        </p:nvGrpSpPr>
        <p:grpSpPr bwMode="auto">
          <a:xfrm>
            <a:off x="5940425" y="1844675"/>
            <a:ext cx="2808288" cy="576263"/>
            <a:chOff x="3560" y="1026"/>
            <a:chExt cx="1678" cy="363"/>
          </a:xfrm>
        </p:grpSpPr>
        <p:sp>
          <p:nvSpPr>
            <p:cNvPr id="23562" name="圓角矩形 14"/>
            <p:cNvSpPr>
              <a:spLocks noChangeArrowheads="1"/>
            </p:cNvSpPr>
            <p:nvPr/>
          </p:nvSpPr>
          <p:spPr bwMode="auto">
            <a:xfrm>
              <a:off x="3560" y="1026"/>
              <a:ext cx="1678" cy="363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FFC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kumimoji="0" lang="zh-HK" altLang="en-US" sz="2400">
                <a:latin typeface="Times New Roman" pitchFamily="18" charset="0"/>
                <a:ea typeface="微软雅黑" pitchFamily="34" charset="-122"/>
              </a:endParaRPr>
            </a:p>
          </p:txBody>
        </p:sp>
        <p:sp>
          <p:nvSpPr>
            <p:cNvPr id="23563" name="文字方塊 4"/>
            <p:cNvSpPr txBox="1">
              <a:spLocks noChangeArrowheads="1"/>
            </p:cNvSpPr>
            <p:nvPr/>
          </p:nvSpPr>
          <p:spPr bwMode="auto">
            <a:xfrm>
              <a:off x="3606" y="1071"/>
              <a:ext cx="158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kumimoji="0" lang="en-US" altLang="zh-TW" sz="2000" b="1" noProof="1">
                  <a:solidFill>
                    <a:srgbClr val="404040"/>
                  </a:solidFill>
                  <a:latin typeface="Times New Roman" pitchFamily="18" charset="0"/>
                </a:rPr>
                <a:t>IDEAL  </a:t>
              </a:r>
              <a:r>
                <a:rPr kumimoji="0" lang="zh-TW" altLang="en-US" sz="2000" b="1" noProof="1">
                  <a:solidFill>
                    <a:srgbClr val="404040"/>
                  </a:solidFill>
                  <a:latin typeface="微軟正黑體" pitchFamily="34" charset="-120"/>
                  <a:ea typeface="微軟正黑體" pitchFamily="34" charset="-120"/>
                </a:rPr>
                <a:t>理想校園</a:t>
              </a:r>
              <a:endParaRPr kumimoji="0" lang="zh-TW" altLang="en-US" sz="2000" b="1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6159" name="Picture 15" descr="開創理想的明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484313"/>
            <a:ext cx="287972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17"/>
          <p:cNvSpPr txBox="1">
            <a:spLocks noChangeArrowheads="1"/>
          </p:cNvSpPr>
          <p:nvPr/>
        </p:nvSpPr>
        <p:spPr bwMode="auto">
          <a:xfrm>
            <a:off x="179388" y="458152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0" lang="zh-TW" altLang="en-US" sz="2400">
              <a:latin typeface="Times New Roman" pitchFamily="18" charset="0"/>
            </a:endParaRPr>
          </a:p>
        </p:txBody>
      </p:sp>
      <p:sp>
        <p:nvSpPr>
          <p:cNvPr id="23559" name="Text Box 18"/>
          <p:cNvSpPr txBox="1">
            <a:spLocks noChangeArrowheads="1"/>
          </p:cNvSpPr>
          <p:nvPr/>
        </p:nvSpPr>
        <p:spPr bwMode="auto">
          <a:xfrm>
            <a:off x="349250" y="479742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zh-TW" altLang="en-US" sz="2400">
              <a:latin typeface="Times New Roman" pitchFamily="18" charset="0"/>
            </a:endParaRPr>
          </a:p>
        </p:txBody>
      </p:sp>
      <p:pic>
        <p:nvPicPr>
          <p:cNvPr id="34828" name="Picture 2" descr="T:\行政小組\1校務\10new school application\E&amp;M\Updated Design for IMC\20140312-Updated Design for MKC-page-002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16661" t="18538" r="18040" b="12944"/>
          <a:stretch>
            <a:fillRect/>
          </a:stretch>
        </p:blipFill>
        <p:spPr bwMode="auto">
          <a:xfrm>
            <a:off x="2411413" y="3357563"/>
            <a:ext cx="33845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1" name="AutoShape 15"/>
          <p:cNvSpPr>
            <a:spLocks noChangeArrowheads="1"/>
          </p:cNvSpPr>
          <p:nvPr/>
        </p:nvSpPr>
        <p:spPr bwMode="auto">
          <a:xfrm>
            <a:off x="3132138" y="2349500"/>
            <a:ext cx="2663825" cy="360363"/>
          </a:xfrm>
          <a:prstGeom prst="curvedDownArrow">
            <a:avLst>
              <a:gd name="adj1" fmla="val 147841"/>
              <a:gd name="adj2" fmla="val 295682"/>
              <a:gd name="adj3" fmla="val 308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4FB769"/>
                </a:solidFill>
              </a:rPr>
              <a:t>分享內容大綱</a:t>
            </a:r>
            <a:endParaRPr lang="zh-HK" altLang="en-US" smtClean="0">
              <a:solidFill>
                <a:srgbClr val="4FB769"/>
              </a:solidFill>
            </a:endParaRPr>
          </a:p>
        </p:txBody>
      </p:sp>
      <p:pic>
        <p:nvPicPr>
          <p:cNvPr id="1026" name="Picture 2" descr="C:\Users\fyy\Desktop\road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179388" y="1412875"/>
            <a:ext cx="8856662" cy="4968875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/>
        </p:spPr>
      </p:pic>
      <p:sp>
        <p:nvSpPr>
          <p:cNvPr id="14339" name="矩形 3"/>
          <p:cNvSpPr>
            <a:spLocks noChangeArrowheads="1"/>
          </p:cNvSpPr>
          <p:nvPr/>
        </p:nvSpPr>
        <p:spPr bwMode="auto">
          <a:xfrm>
            <a:off x="725488" y="2133600"/>
            <a:ext cx="7993062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11188" indent="-342900">
              <a:spcBef>
                <a:spcPts val="1200"/>
              </a:spcBef>
              <a:spcAft>
                <a:spcPts val="1200"/>
              </a:spcAft>
              <a:buFont typeface="Georgia" pitchFamily="18" charset="0"/>
              <a:buAutoNum type="arabicPeriod"/>
            </a:pPr>
            <a:r>
              <a:rPr kumimoji="0" lang="zh-TW" altLang="en-US" sz="320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引入平板電腦作為輔助學習工具的目的</a:t>
            </a:r>
          </a:p>
          <a:p>
            <a:pPr marL="611188" indent="-342900">
              <a:spcBef>
                <a:spcPts val="1200"/>
              </a:spcBef>
              <a:spcAft>
                <a:spcPts val="1200"/>
              </a:spcAft>
              <a:buFont typeface="Georgia" pitchFamily="18" charset="0"/>
              <a:buAutoNum type="arabicPeriod"/>
            </a:pPr>
            <a:r>
              <a:rPr kumimoji="0" lang="zh-TW" altLang="en-US" sz="320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如何起動及推行現況</a:t>
            </a:r>
          </a:p>
          <a:p>
            <a:pPr marL="611188" indent="-342900">
              <a:spcBef>
                <a:spcPts val="1200"/>
              </a:spcBef>
              <a:spcAft>
                <a:spcPts val="1200"/>
              </a:spcAft>
              <a:buFont typeface="Georgia" pitchFamily="18" charset="0"/>
              <a:buAutoNum type="arabicPeriod"/>
            </a:pPr>
            <a:r>
              <a:rPr kumimoji="0" lang="zh-TW" altLang="en-US" sz="320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校長在推行過程中所擔任的角色</a:t>
            </a:r>
          </a:p>
          <a:p>
            <a:pPr marL="611188" indent="-342900">
              <a:spcBef>
                <a:spcPts val="1200"/>
              </a:spcBef>
              <a:spcAft>
                <a:spcPts val="1200"/>
              </a:spcAft>
              <a:buFont typeface="Georgia" pitchFamily="18" charset="0"/>
              <a:buAutoNum type="arabicPeriod"/>
            </a:pPr>
            <a:r>
              <a:rPr kumimoji="0" lang="zh-TW" altLang="en-US" sz="3200">
                <a:solidFill>
                  <a:schemeClr val="tx2"/>
                </a:solidFill>
                <a:latin typeface="MS Gothic" pitchFamily="49" charset="-128"/>
                <a:ea typeface="MS Gothic" pitchFamily="49" charset="-128"/>
              </a:rPr>
              <a:t>前路如何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835150" y="6165850"/>
            <a:ext cx="5518150" cy="304800"/>
          </a:xfrm>
          <a:prstGeom prst="rect">
            <a:avLst/>
          </a:prstGeom>
          <a:solidFill>
            <a:srgbClr val="1E604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zh-TW" altLang="en-US" sz="1400">
                <a:solidFill>
                  <a:schemeClr val="bg1"/>
                </a:solidFill>
                <a:latin typeface="MS Gothic" pitchFamily="49" charset="-128"/>
                <a:ea typeface="MS Gothic" pitchFamily="49" charset="-128"/>
              </a:rPr>
              <a:t>第三個資訊科技策略  適時適用科技 學教效能兼備 </a:t>
            </a:r>
            <a:r>
              <a:rPr lang="en-US" altLang="zh-TW" sz="1400">
                <a:solidFill>
                  <a:schemeClr val="bg1"/>
                </a:solidFill>
                <a:latin typeface="MS Gothic" pitchFamily="49" charset="-128"/>
                <a:ea typeface="MS Gothic" pitchFamily="49" charset="-128"/>
              </a:rPr>
              <a:t>(2008</a:t>
            </a:r>
            <a:r>
              <a:rPr lang="zh-TW" altLang="en-US" sz="1400">
                <a:solidFill>
                  <a:schemeClr val="bg1"/>
                </a:solidFill>
                <a:latin typeface="MS Gothic" pitchFamily="49" charset="-128"/>
                <a:ea typeface="MS Gothic" pitchFamily="49" charset="-128"/>
              </a:rPr>
              <a:t>年 </a:t>
            </a:r>
            <a:r>
              <a:rPr lang="en-US" altLang="zh-TW" sz="1400">
                <a:solidFill>
                  <a:schemeClr val="bg1"/>
                </a:solidFill>
                <a:latin typeface="MS Gothic" pitchFamily="49" charset="-128"/>
                <a:ea typeface="MS Gothic" pitchFamily="49" charset="-128"/>
              </a:rPr>
              <a:t>12</a:t>
            </a:r>
            <a:r>
              <a:rPr lang="zh-TW" altLang="en-US" sz="1400">
                <a:solidFill>
                  <a:schemeClr val="bg1"/>
                </a:solidFill>
                <a:latin typeface="MS Gothic" pitchFamily="49" charset="-128"/>
                <a:ea typeface="MS Gothic" pitchFamily="49" charset="-128"/>
              </a:rPr>
              <a:t>月</a:t>
            </a:r>
            <a:r>
              <a:rPr lang="en-US" altLang="zh-TW" sz="1400">
                <a:solidFill>
                  <a:schemeClr val="bg1"/>
                </a:solidFill>
                <a:latin typeface="MS Gothic" pitchFamily="49" charset="-128"/>
                <a:ea typeface="MS Gothic" pitchFamily="49" charset="-128"/>
              </a:rPr>
              <a:t>) </a:t>
            </a:r>
            <a:endParaRPr lang="zh-TW" altLang="en-US" sz="1400">
              <a:solidFill>
                <a:schemeClr val="bg1"/>
              </a:solidFill>
              <a:latin typeface="MS Gothic" pitchFamily="49" charset="-128"/>
              <a:ea typeface="MS Gothic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333375"/>
            <a:ext cx="8534400" cy="758825"/>
          </a:xfrm>
        </p:spPr>
        <p:txBody>
          <a:bodyPr/>
          <a:lstStyle/>
          <a:p>
            <a:pPr algn="l"/>
            <a:r>
              <a:rPr lang="zh-TW" altLang="en-US" smtClean="0"/>
              <a:t>運用資訊科技進行互動學習的特質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916113"/>
            <a:ext cx="8534400" cy="4598987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zh-TW" altLang="en-US" sz="3200" smtClean="0">
                <a:ea typeface="MS Gothic" pitchFamily="49" charset="-128"/>
              </a:rPr>
              <a:t>支援課堂</a:t>
            </a:r>
            <a:r>
              <a:rPr lang="zh-TW" altLang="en-US" sz="3200" b="1" smtClean="0">
                <a:latin typeface="Times New Roman" pitchFamily="18" charset="0"/>
                <a:ea typeface="Dotum" pitchFamily="34" charset="-127"/>
              </a:rPr>
              <a:t>內</a:t>
            </a:r>
            <a:r>
              <a:rPr lang="zh-TW" altLang="en-US" sz="3200" smtClean="0">
                <a:ea typeface="MS Gothic" pitchFamily="49" charset="-128"/>
              </a:rPr>
              <a:t>外的互動與協作</a:t>
            </a:r>
          </a:p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zh-TW" altLang="en-US" sz="3200" smtClean="0">
                <a:ea typeface="MS Gothic" pitchFamily="49" charset="-128"/>
              </a:rPr>
              <a:t>跨越地區及時間的限制</a:t>
            </a:r>
          </a:p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zh-TW" altLang="en-US" sz="3200" smtClean="0">
                <a:ea typeface="MS Gothic" pitchFamily="49" charset="-128"/>
              </a:rPr>
              <a:t>創造思維活動的時間和空間</a:t>
            </a:r>
            <a:endParaRPr lang="en-US" altLang="zh-TW" sz="3200" u="sng" smtClean="0">
              <a:ea typeface="MS Gothic" pitchFamily="49" charset="-128"/>
            </a:endParaRPr>
          </a:p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zh-TW" altLang="en-US" sz="3200" smtClean="0">
                <a:ea typeface="MS Gothic" pitchFamily="49" charset="-128"/>
              </a:rPr>
              <a:t>加強對抽象概念的理解</a:t>
            </a:r>
            <a:endParaRPr lang="en-US" altLang="zh-TW" sz="3200" u="sng" smtClean="0">
              <a:ea typeface="MS Gothic" pitchFamily="49" charset="-128"/>
            </a:endParaRPr>
          </a:p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zh-TW" altLang="en-US" sz="3200" smtClean="0">
                <a:ea typeface="MS Gothic" pitchFamily="49" charset="-128"/>
              </a:rPr>
              <a:t>利用電子學習資源促進學生獨立學習的能力</a:t>
            </a:r>
            <a:endParaRPr lang="en-US" altLang="zh-TW" sz="3200" u="sng" smtClean="0">
              <a:ea typeface="MS Gothic" pitchFamily="49" charset="-128"/>
            </a:endParaRPr>
          </a:p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zh-TW" altLang="en-US" sz="3200" smtClean="0">
                <a:ea typeface="MS Gothic" pitchFamily="49" charset="-128"/>
              </a:rPr>
              <a:t>利用資訊科技進行專題研習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5006975" y="1450975"/>
            <a:ext cx="3740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zh-TW" altLang="en-US" sz="1400">
                <a:solidFill>
                  <a:srgbClr val="D42E12"/>
                </a:solidFill>
                <a:latin typeface="MS Gothic" pitchFamily="49" charset="-128"/>
                <a:ea typeface="MS Gothic" pitchFamily="49" charset="-128"/>
              </a:rPr>
              <a:t>基礎教育指引</a:t>
            </a:r>
            <a:r>
              <a:rPr lang="en-US" altLang="zh-TW" sz="1400">
                <a:solidFill>
                  <a:srgbClr val="D42E12"/>
                </a:solidFill>
                <a:latin typeface="MS Gothic" pitchFamily="49" charset="-128"/>
                <a:ea typeface="MS Gothic" pitchFamily="49" charset="-128"/>
              </a:rPr>
              <a:t>2.0 </a:t>
            </a:r>
            <a:r>
              <a:rPr lang="zh-TW" altLang="en-US" sz="1400">
                <a:solidFill>
                  <a:srgbClr val="D42E12"/>
                </a:solidFill>
                <a:latin typeface="MS Gothic" pitchFamily="49" charset="-128"/>
                <a:ea typeface="MS Gothic" pitchFamily="49" charset="-128"/>
              </a:rPr>
              <a:t>聚焦 深化 持續    第</a:t>
            </a:r>
            <a:r>
              <a:rPr lang="en-US" altLang="zh-TW" sz="1400">
                <a:solidFill>
                  <a:srgbClr val="D42E12"/>
                </a:solidFill>
                <a:latin typeface="MS Gothic" pitchFamily="49" charset="-128"/>
                <a:ea typeface="MS Gothic" pitchFamily="49" charset="-128"/>
              </a:rPr>
              <a:t>3D</a:t>
            </a:r>
            <a:r>
              <a:rPr lang="zh-TW" altLang="en-US" sz="1400">
                <a:solidFill>
                  <a:srgbClr val="D42E12"/>
                </a:solidFill>
                <a:latin typeface="MS Gothic" pitchFamily="49" charset="-128"/>
                <a:ea typeface="MS Gothic" pitchFamily="49" charset="-128"/>
              </a:rPr>
              <a:t>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標題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534400" cy="758825"/>
          </a:xfrm>
        </p:spPr>
        <p:txBody>
          <a:bodyPr/>
          <a:lstStyle/>
          <a:p>
            <a:pPr algn="l" eaLnBrk="1" hangingPunct="1"/>
            <a:r>
              <a:rPr lang="zh-TW" altLang="en-US" sz="2900" smtClean="0">
                <a:solidFill>
                  <a:schemeClr val="tx2"/>
                </a:solidFill>
              </a:rPr>
              <a:t>本校引入平板電腦作輔助學習工具目的及推行現況</a:t>
            </a:r>
            <a:endParaRPr lang="zh-HK" altLang="en-US" sz="2900" smtClean="0">
              <a:solidFill>
                <a:schemeClr val="tx2"/>
              </a:solidFill>
            </a:endParaRPr>
          </a:p>
        </p:txBody>
      </p:sp>
      <p:grpSp>
        <p:nvGrpSpPr>
          <p:cNvPr id="18440" name="Group 8"/>
          <p:cNvGrpSpPr>
            <a:grpSpLocks/>
          </p:cNvGrpSpPr>
          <p:nvPr/>
        </p:nvGrpSpPr>
        <p:grpSpPr bwMode="auto">
          <a:xfrm>
            <a:off x="2700338" y="4365625"/>
            <a:ext cx="2024062" cy="1892300"/>
            <a:chOff x="1474" y="1570"/>
            <a:chExt cx="1275" cy="1192"/>
          </a:xfrm>
        </p:grpSpPr>
        <p:sp>
          <p:nvSpPr>
            <p:cNvPr id="17420" name="AutoShape 4"/>
            <p:cNvSpPr>
              <a:spLocks/>
            </p:cNvSpPr>
            <p:nvPr/>
          </p:nvSpPr>
          <p:spPr bwMode="auto">
            <a:xfrm>
              <a:off x="1474" y="1570"/>
              <a:ext cx="1275" cy="1192"/>
            </a:xfrm>
            <a:prstGeom prst="borderCallout1">
              <a:avLst>
                <a:gd name="adj1" fmla="val 95889"/>
                <a:gd name="adj2" fmla="val 94352"/>
                <a:gd name="adj3" fmla="val 95889"/>
                <a:gd name="adj4" fmla="val -63685"/>
              </a:avLst>
            </a:prstGeom>
            <a:solidFill>
              <a:srgbClr val="BCF4F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TW" altLang="en-US"/>
            </a:p>
          </p:txBody>
        </p:sp>
        <p:sp>
          <p:nvSpPr>
            <p:cNvPr id="17421" name="Text Box 5"/>
            <p:cNvSpPr txBox="1">
              <a:spLocks noChangeArrowheads="1"/>
            </p:cNvSpPr>
            <p:nvPr/>
          </p:nvSpPr>
          <p:spPr bwMode="auto">
            <a:xfrm>
              <a:off x="1586" y="1762"/>
              <a:ext cx="101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800">
                  <a:ea typeface="MS Gothic" pitchFamily="49" charset="-128"/>
                </a:rPr>
                <a:t>英文課堂</a:t>
              </a:r>
            </a:p>
            <a:p>
              <a:pPr algn="ctr"/>
              <a:r>
                <a:rPr lang="zh-TW" altLang="en-US" sz="2800">
                  <a:ea typeface="MS Gothic" pitchFamily="49" charset="-128"/>
                </a:rPr>
                <a:t>學習情況</a:t>
              </a:r>
            </a:p>
          </p:txBody>
        </p:sp>
      </p:grpSp>
      <p:grpSp>
        <p:nvGrpSpPr>
          <p:cNvPr id="18441" name="Group 9"/>
          <p:cNvGrpSpPr>
            <a:grpSpLocks/>
          </p:cNvGrpSpPr>
          <p:nvPr/>
        </p:nvGrpSpPr>
        <p:grpSpPr bwMode="auto">
          <a:xfrm>
            <a:off x="5580063" y="1773238"/>
            <a:ext cx="3024187" cy="1944687"/>
            <a:chOff x="3515" y="1616"/>
            <a:chExt cx="1905" cy="1225"/>
          </a:xfrm>
        </p:grpSpPr>
        <p:sp>
          <p:nvSpPr>
            <p:cNvPr id="17418" name="AutoShape 7"/>
            <p:cNvSpPr>
              <a:spLocks/>
            </p:cNvSpPr>
            <p:nvPr/>
          </p:nvSpPr>
          <p:spPr bwMode="auto">
            <a:xfrm>
              <a:off x="3515" y="1616"/>
              <a:ext cx="1905" cy="1225"/>
            </a:xfrm>
            <a:prstGeom prst="accentBorderCallout1">
              <a:avLst>
                <a:gd name="adj1" fmla="val 5880"/>
                <a:gd name="adj2" fmla="val -2519"/>
                <a:gd name="adj3" fmla="val 115185"/>
                <a:gd name="adj4" fmla="val -20106"/>
              </a:avLst>
            </a:prstGeom>
            <a:solidFill>
              <a:srgbClr val="BCF4F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TW" altLang="en-US"/>
            </a:p>
          </p:txBody>
        </p:sp>
        <p:sp>
          <p:nvSpPr>
            <p:cNvPr id="17419" name="Text Box 8"/>
            <p:cNvSpPr txBox="1">
              <a:spLocks noChangeArrowheads="1"/>
            </p:cNvSpPr>
            <p:nvPr/>
          </p:nvSpPr>
          <p:spPr bwMode="auto">
            <a:xfrm>
              <a:off x="3651" y="1706"/>
              <a:ext cx="1652" cy="865"/>
            </a:xfrm>
            <a:prstGeom prst="rect">
              <a:avLst/>
            </a:prstGeom>
            <a:solidFill>
              <a:srgbClr val="BCF4F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TW" altLang="en-US" sz="2800">
                  <a:ea typeface="MS Gothic" pitchFamily="49" charset="-128"/>
                </a:rPr>
                <a:t>其他科目運用</a:t>
              </a:r>
            </a:p>
            <a:p>
              <a:pPr algn="ctr"/>
              <a:r>
                <a:rPr lang="zh-TW" altLang="en-US" sz="2800">
                  <a:ea typeface="MS Gothic" pitchFamily="49" charset="-128"/>
                </a:rPr>
                <a:t>平版電腦的</a:t>
              </a:r>
            </a:p>
            <a:p>
              <a:pPr algn="ctr"/>
              <a:r>
                <a:rPr lang="zh-TW" altLang="en-US" sz="2800">
                  <a:ea typeface="MS Gothic" pitchFamily="49" charset="-128"/>
                </a:rPr>
                <a:t>學習情況</a:t>
              </a:r>
              <a:endParaRPr lang="en-US" altLang="zh-TW" sz="2800">
                <a:ea typeface="MS Gothic" pitchFamily="49" charset="-128"/>
              </a:endParaRPr>
            </a:p>
          </p:txBody>
        </p:sp>
      </p:grp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6732588" y="6308725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TW" altLang="en-US"/>
              <a:t>由陳煒煒主任分享</a:t>
            </a:r>
          </a:p>
        </p:txBody>
      </p:sp>
      <p:pic>
        <p:nvPicPr>
          <p:cNvPr id="17413" name="Picture 10" descr="ilearni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4221163"/>
            <a:ext cx="27781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1" descr="ilearnin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445125"/>
            <a:ext cx="2305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5" name="Group 15"/>
          <p:cNvGrpSpPr>
            <a:grpSpLocks/>
          </p:cNvGrpSpPr>
          <p:nvPr/>
        </p:nvGrpSpPr>
        <p:grpSpPr bwMode="auto">
          <a:xfrm>
            <a:off x="971550" y="1916113"/>
            <a:ext cx="3308350" cy="1770062"/>
            <a:chOff x="612" y="1207"/>
            <a:chExt cx="2084" cy="1115"/>
          </a:xfrm>
        </p:grpSpPr>
        <p:sp>
          <p:nvSpPr>
            <p:cNvPr id="17416" name="AutoShape 14"/>
            <p:cNvSpPr>
              <a:spLocks/>
            </p:cNvSpPr>
            <p:nvPr/>
          </p:nvSpPr>
          <p:spPr bwMode="auto">
            <a:xfrm>
              <a:off x="612" y="1207"/>
              <a:ext cx="2084" cy="1115"/>
            </a:xfrm>
            <a:prstGeom prst="borderCallout1">
              <a:avLst>
                <a:gd name="adj1" fmla="val 6458"/>
                <a:gd name="adj2" fmla="val -2306"/>
                <a:gd name="adj3" fmla="val 116324"/>
                <a:gd name="adj4" fmla="val -15356"/>
              </a:avLst>
            </a:prstGeom>
            <a:solidFill>
              <a:srgbClr val="C5EA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TW" altLang="en-US"/>
            </a:p>
          </p:txBody>
        </p:sp>
        <p:sp>
          <p:nvSpPr>
            <p:cNvPr id="17417" name="標題 1"/>
            <p:cNvSpPr>
              <a:spLocks/>
            </p:cNvSpPr>
            <p:nvPr/>
          </p:nvSpPr>
          <p:spPr bwMode="auto">
            <a:xfrm>
              <a:off x="657" y="1344"/>
              <a:ext cx="1951" cy="886"/>
            </a:xfrm>
            <a:prstGeom prst="rect">
              <a:avLst/>
            </a:prstGeom>
            <a:solidFill>
              <a:srgbClr val="C5EAFF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kumimoji="0" lang="zh-TW" altLang="en-US" sz="2800">
                  <a:latin typeface="Georgia" pitchFamily="18" charset="0"/>
                  <a:ea typeface="MS UI Gothic" pitchFamily="34" charset="-128"/>
                </a:rPr>
                <a:t>本校引入平板電腦作為輔助學習工具的目的</a:t>
              </a:r>
              <a:r>
                <a:rPr kumimoji="0" lang="zh-TW" altLang="en-US" sz="2800">
                  <a:latin typeface="Georgia" pitchFamily="18" charset="0"/>
                  <a:ea typeface="MS Gothic" pitchFamily="49" charset="-128"/>
                </a:rPr>
                <a:t>及現況</a:t>
              </a:r>
              <a:endParaRPr kumimoji="0" lang="en-US" altLang="zh-HK" sz="2800">
                <a:latin typeface="Georgia" pitchFamily="18" charset="0"/>
                <a:ea typeface="MS Gothic" pitchFamily="49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628650" indent="-628650" algn="l"/>
            <a:r>
              <a:rPr lang="zh-TW" altLang="en-US" smtClean="0">
                <a:solidFill>
                  <a:srgbClr val="00CC00"/>
                </a:solidFill>
                <a:ea typeface="MS UI Gothic" pitchFamily="34" charset="-128"/>
              </a:rPr>
              <a:t>校長在推行過程中所擔任的角色</a:t>
            </a:r>
          </a:p>
        </p:txBody>
      </p:sp>
      <p:grpSp>
        <p:nvGrpSpPr>
          <p:cNvPr id="19474" name="Group 18"/>
          <p:cNvGrpSpPr>
            <a:grpSpLocks/>
          </p:cNvGrpSpPr>
          <p:nvPr/>
        </p:nvGrpSpPr>
        <p:grpSpPr bwMode="auto">
          <a:xfrm>
            <a:off x="577850" y="2133600"/>
            <a:ext cx="3273425" cy="1511300"/>
            <a:chOff x="364" y="1344"/>
            <a:chExt cx="2062" cy="952"/>
          </a:xfrm>
        </p:grpSpPr>
        <p:sp>
          <p:nvSpPr>
            <p:cNvPr id="18455" name="AutoShape 7"/>
            <p:cNvSpPr>
              <a:spLocks/>
            </p:cNvSpPr>
            <p:nvPr/>
          </p:nvSpPr>
          <p:spPr bwMode="auto">
            <a:xfrm>
              <a:off x="385" y="1344"/>
              <a:ext cx="2041" cy="952"/>
            </a:xfrm>
            <a:prstGeom prst="borderCallout1">
              <a:avLst>
                <a:gd name="adj1" fmla="val 7565"/>
                <a:gd name="adj2" fmla="val -2352"/>
                <a:gd name="adj3" fmla="val 117227"/>
                <a:gd name="adj4" fmla="val -2352"/>
              </a:avLst>
            </a:prstGeom>
            <a:solidFill>
              <a:srgbClr val="B7E1F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TW" altLang="en-US"/>
            </a:p>
          </p:txBody>
        </p:sp>
        <p:sp>
          <p:nvSpPr>
            <p:cNvPr id="18456" name="Text Box 8"/>
            <p:cNvSpPr txBox="1">
              <a:spLocks noChangeArrowheads="1"/>
            </p:cNvSpPr>
            <p:nvPr/>
          </p:nvSpPr>
          <p:spPr bwMode="auto">
            <a:xfrm>
              <a:off x="364" y="1432"/>
              <a:ext cx="1908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800">
                  <a:latin typeface="新細明體" charset="-120"/>
                  <a:hlinkClick r:id="rId2" action="ppaction://hlinksldjump"/>
                </a:rPr>
                <a:t>①</a:t>
              </a:r>
              <a:r>
                <a:rPr lang="zh-TW" altLang="en-US" sz="2800">
                  <a:ea typeface="MS Gothic" pitchFamily="49" charset="-128"/>
                  <a:hlinkClick r:id="rId3" action="ppaction://hlinkfile"/>
                </a:rPr>
                <a:t>配合</a:t>
              </a:r>
              <a:r>
                <a:rPr lang="zh-TW" altLang="en-US" sz="2800">
                  <a:ea typeface="MS Gothic" pitchFamily="49" charset="-128"/>
                  <a:hlinkClick r:id="rId4" action="ppaction://hlinkfile"/>
                </a:rPr>
                <a:t>學校</a:t>
              </a:r>
              <a:r>
                <a:rPr lang="zh-TW" altLang="en-US" sz="2800">
                  <a:ea typeface="MS Gothic" pitchFamily="49" charset="-128"/>
                </a:rPr>
                <a:t>的需要</a:t>
              </a:r>
            </a:p>
            <a:p>
              <a:pPr algn="ctr"/>
              <a:r>
                <a:rPr lang="zh-TW" altLang="en-US" sz="2800">
                  <a:ea typeface="MS Gothic" pitchFamily="49" charset="-128"/>
                </a:rPr>
                <a:t>及</a:t>
              </a:r>
              <a:r>
                <a:rPr lang="zh-TW" altLang="en-US" sz="2800">
                  <a:ea typeface="MS Gothic" pitchFamily="49" charset="-128"/>
                  <a:hlinkClick r:id="rId5" action="ppaction://hlinkfile"/>
                </a:rPr>
                <a:t>發展優次</a:t>
              </a:r>
              <a:endParaRPr lang="zh-TW" altLang="en-US" sz="2800">
                <a:ea typeface="MS Gothic" pitchFamily="49" charset="-128"/>
              </a:endParaRPr>
            </a:p>
          </p:txBody>
        </p:sp>
      </p:grpSp>
      <p:grpSp>
        <p:nvGrpSpPr>
          <p:cNvPr id="19477" name="Group 21"/>
          <p:cNvGrpSpPr>
            <a:grpSpLocks/>
          </p:cNvGrpSpPr>
          <p:nvPr/>
        </p:nvGrpSpPr>
        <p:grpSpPr bwMode="auto">
          <a:xfrm>
            <a:off x="1258888" y="4076700"/>
            <a:ext cx="2160587" cy="1368425"/>
            <a:chOff x="793" y="2568"/>
            <a:chExt cx="1361" cy="1089"/>
          </a:xfrm>
        </p:grpSpPr>
        <p:sp>
          <p:nvSpPr>
            <p:cNvPr id="18453" name="AutoShape 12"/>
            <p:cNvSpPr>
              <a:spLocks/>
            </p:cNvSpPr>
            <p:nvPr/>
          </p:nvSpPr>
          <p:spPr bwMode="auto">
            <a:xfrm>
              <a:off x="793" y="2568"/>
              <a:ext cx="1361" cy="1089"/>
            </a:xfrm>
            <a:prstGeom prst="accentBorderCallout1">
              <a:avLst>
                <a:gd name="adj1" fmla="val 6611"/>
                <a:gd name="adj2" fmla="val -3528"/>
                <a:gd name="adj3" fmla="val 46741"/>
                <a:gd name="adj4" fmla="val -36736"/>
              </a:avLst>
            </a:prstGeom>
            <a:solidFill>
              <a:srgbClr val="83CCF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TW" altLang="en-US"/>
            </a:p>
          </p:txBody>
        </p:sp>
        <p:sp>
          <p:nvSpPr>
            <p:cNvPr id="18454" name="Text Box 13"/>
            <p:cNvSpPr txBox="1">
              <a:spLocks noChangeArrowheads="1"/>
            </p:cNvSpPr>
            <p:nvPr/>
          </p:nvSpPr>
          <p:spPr bwMode="auto">
            <a:xfrm>
              <a:off x="994" y="2704"/>
              <a:ext cx="1012" cy="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800">
                  <a:ea typeface="MS Gothic" pitchFamily="49" charset="-128"/>
                  <a:hlinkClick r:id="rId6" action="ppaction://hlinkfile"/>
                </a:rPr>
                <a:t>策略地</a:t>
              </a:r>
            </a:p>
            <a:p>
              <a:pPr algn="ctr"/>
              <a:r>
                <a:rPr lang="zh-TW" altLang="en-US" sz="2800">
                  <a:ea typeface="MS Gothic" pitchFamily="49" charset="-128"/>
                  <a:hlinkClick r:id="rId6" action="ppaction://hlinkfile"/>
                </a:rPr>
                <a:t>調配資源</a:t>
              </a:r>
              <a:endParaRPr lang="zh-TW" altLang="en-US" sz="2800">
                <a:ea typeface="MS Gothic" pitchFamily="49" charset="-128"/>
              </a:endParaRPr>
            </a:p>
          </p:txBody>
        </p:sp>
      </p:grpSp>
      <p:grpSp>
        <p:nvGrpSpPr>
          <p:cNvPr id="19478" name="Group 22"/>
          <p:cNvGrpSpPr>
            <a:grpSpLocks/>
          </p:cNvGrpSpPr>
          <p:nvPr/>
        </p:nvGrpSpPr>
        <p:grpSpPr bwMode="auto">
          <a:xfrm>
            <a:off x="4932363" y="4797425"/>
            <a:ext cx="3003550" cy="1368425"/>
            <a:chOff x="3095" y="3031"/>
            <a:chExt cx="1892" cy="862"/>
          </a:xfrm>
        </p:grpSpPr>
        <p:sp>
          <p:nvSpPr>
            <p:cNvPr id="18451" name="AutoShape 16"/>
            <p:cNvSpPr>
              <a:spLocks/>
            </p:cNvSpPr>
            <p:nvPr/>
          </p:nvSpPr>
          <p:spPr bwMode="auto">
            <a:xfrm>
              <a:off x="3095" y="3031"/>
              <a:ext cx="1892" cy="862"/>
            </a:xfrm>
            <a:prstGeom prst="borderCallout1">
              <a:avLst>
                <a:gd name="adj1" fmla="val -5569"/>
                <a:gd name="adj2" fmla="val 96194"/>
                <a:gd name="adj3" fmla="val -5569"/>
                <a:gd name="adj4" fmla="val -2116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TW" altLang="en-US"/>
            </a:p>
          </p:txBody>
        </p:sp>
        <p:sp>
          <p:nvSpPr>
            <p:cNvPr id="18452" name="Text Box 17"/>
            <p:cNvSpPr txBox="1">
              <a:spLocks noChangeArrowheads="1"/>
            </p:cNvSpPr>
            <p:nvPr/>
          </p:nvSpPr>
          <p:spPr bwMode="auto">
            <a:xfrm>
              <a:off x="3198" y="3158"/>
              <a:ext cx="1684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800">
                  <a:ea typeface="MS Gothic" pitchFamily="49" charset="-128"/>
                </a:rPr>
                <a:t>將資訊科技融入</a:t>
              </a:r>
            </a:p>
            <a:p>
              <a:r>
                <a:rPr lang="zh-TW" altLang="en-US" sz="2800">
                  <a:ea typeface="MS Gothic" pitchFamily="49" charset="-128"/>
                </a:rPr>
                <a:t>各科的</a:t>
              </a:r>
              <a:r>
                <a:rPr lang="zh-TW" altLang="en-US" sz="2800">
                  <a:ea typeface="MS Gothic" pitchFamily="49" charset="-128"/>
                  <a:hlinkClick r:id="rId7" action="ppaction://hlinkfile"/>
                </a:rPr>
                <a:t>學與教</a:t>
              </a:r>
              <a:endParaRPr lang="zh-TW" altLang="en-US" sz="2800">
                <a:ea typeface="MS Gothic" pitchFamily="49" charset="-128"/>
              </a:endParaRPr>
            </a:p>
          </p:txBody>
        </p:sp>
      </p:grpSp>
      <p:sp>
        <p:nvSpPr>
          <p:cNvPr id="18437" name="Text Box 19"/>
          <p:cNvSpPr txBox="1">
            <a:spLocks noChangeArrowheads="1"/>
          </p:cNvSpPr>
          <p:nvPr/>
        </p:nvSpPr>
        <p:spPr bwMode="auto">
          <a:xfrm>
            <a:off x="3681413" y="6381750"/>
            <a:ext cx="527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zh-TW" altLang="en-US" sz="1400">
                <a:solidFill>
                  <a:schemeClr val="tx2"/>
                </a:solidFill>
              </a:rPr>
              <a:t>第三個資訊科技策略  </a:t>
            </a:r>
            <a:r>
              <a:rPr lang="zh-TW" altLang="en-US" sz="1400">
                <a:solidFill>
                  <a:schemeClr val="tx2"/>
                </a:solidFill>
                <a:hlinkClick r:id="rId8"/>
              </a:rPr>
              <a:t>適時適用科技 學教效能兼備 </a:t>
            </a:r>
            <a:r>
              <a:rPr lang="en-US" altLang="zh-TW" sz="1400">
                <a:solidFill>
                  <a:schemeClr val="tx2"/>
                </a:solidFill>
                <a:hlinkClick r:id="rId8"/>
              </a:rPr>
              <a:t>(2008</a:t>
            </a:r>
            <a:r>
              <a:rPr lang="zh-TW" altLang="en-US" sz="1400">
                <a:solidFill>
                  <a:schemeClr val="tx2"/>
                </a:solidFill>
                <a:hlinkClick r:id="rId8"/>
              </a:rPr>
              <a:t>年 </a:t>
            </a:r>
            <a:r>
              <a:rPr lang="en-US" altLang="zh-TW" sz="1400">
                <a:solidFill>
                  <a:schemeClr val="tx2"/>
                </a:solidFill>
                <a:hlinkClick r:id="rId8"/>
              </a:rPr>
              <a:t>12</a:t>
            </a:r>
            <a:r>
              <a:rPr lang="zh-TW" altLang="en-US" sz="1400">
                <a:solidFill>
                  <a:schemeClr val="tx2"/>
                </a:solidFill>
                <a:hlinkClick r:id="rId8"/>
              </a:rPr>
              <a:t>月</a:t>
            </a:r>
            <a:r>
              <a:rPr lang="en-US" altLang="zh-TW" sz="1400">
                <a:solidFill>
                  <a:schemeClr val="tx2"/>
                </a:solidFill>
                <a:hlinkClick r:id="rId8"/>
              </a:rPr>
              <a:t>)</a:t>
            </a:r>
            <a:r>
              <a:rPr lang="en-US" altLang="zh-TW" sz="1400">
                <a:solidFill>
                  <a:schemeClr val="tx2"/>
                </a:solidFill>
              </a:rPr>
              <a:t> </a:t>
            </a:r>
            <a:endParaRPr lang="zh-TW" altLang="en-US" sz="1400">
              <a:solidFill>
                <a:schemeClr val="tx2"/>
              </a:solidFill>
            </a:endParaRPr>
          </a:p>
        </p:txBody>
      </p:sp>
      <p:grpSp>
        <p:nvGrpSpPr>
          <p:cNvPr id="19475" name="Group 19"/>
          <p:cNvGrpSpPr>
            <a:grpSpLocks/>
          </p:cNvGrpSpPr>
          <p:nvPr/>
        </p:nvGrpSpPr>
        <p:grpSpPr bwMode="auto">
          <a:xfrm>
            <a:off x="4643438" y="1484313"/>
            <a:ext cx="3960812" cy="1728787"/>
            <a:chOff x="2925" y="787"/>
            <a:chExt cx="2558" cy="1101"/>
          </a:xfrm>
        </p:grpSpPr>
        <p:sp>
          <p:nvSpPr>
            <p:cNvPr id="18446" name="AutoShape 10"/>
            <p:cNvSpPr>
              <a:spLocks/>
            </p:cNvSpPr>
            <p:nvPr/>
          </p:nvSpPr>
          <p:spPr bwMode="auto">
            <a:xfrm>
              <a:off x="2925" y="1117"/>
              <a:ext cx="1633" cy="771"/>
            </a:xfrm>
            <a:prstGeom prst="borderCallout2">
              <a:avLst>
                <a:gd name="adj1" fmla="val 9338"/>
                <a:gd name="adj2" fmla="val -2940"/>
                <a:gd name="adj3" fmla="val 9338"/>
                <a:gd name="adj4" fmla="val -4898"/>
                <a:gd name="adj5" fmla="val 92606"/>
                <a:gd name="adj6" fmla="val -15005"/>
              </a:avLst>
            </a:prstGeom>
            <a:solidFill>
              <a:srgbClr val="98D5F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TW" altLang="en-US"/>
            </a:p>
          </p:txBody>
        </p:sp>
        <p:sp>
          <p:nvSpPr>
            <p:cNvPr id="18447" name="Text Box 11"/>
            <p:cNvSpPr txBox="1">
              <a:spLocks noChangeArrowheads="1"/>
            </p:cNvSpPr>
            <p:nvPr/>
          </p:nvSpPr>
          <p:spPr bwMode="auto">
            <a:xfrm>
              <a:off x="3061" y="1207"/>
              <a:ext cx="1463" cy="602"/>
            </a:xfrm>
            <a:prstGeom prst="rect">
              <a:avLst/>
            </a:prstGeom>
            <a:solidFill>
              <a:srgbClr val="98D5F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TW" altLang="en-US" sz="2800">
                  <a:ea typeface="MS Gothic" pitchFamily="49" charset="-128"/>
                </a:rPr>
                <a:t>與各持分者</a:t>
              </a:r>
            </a:p>
            <a:p>
              <a:pPr algn="ctr"/>
              <a:r>
                <a:rPr lang="zh-TW" altLang="en-US" sz="2800">
                  <a:ea typeface="MS Gothic" pitchFamily="49" charset="-128"/>
                </a:rPr>
                <a:t>相互協作</a:t>
              </a:r>
            </a:p>
          </p:txBody>
        </p:sp>
        <p:sp>
          <p:nvSpPr>
            <p:cNvPr id="18448" name="直線圖說文字 2 (加上強調線) 1"/>
            <p:cNvSpPr>
              <a:spLocks/>
            </p:cNvSpPr>
            <p:nvPr/>
          </p:nvSpPr>
          <p:spPr bwMode="auto">
            <a:xfrm>
              <a:off x="4725" y="787"/>
              <a:ext cx="758" cy="318"/>
            </a:xfrm>
            <a:prstGeom prst="accentCallout2">
              <a:avLst>
                <a:gd name="adj1" fmla="val 22644"/>
                <a:gd name="adj2" fmla="val -6333"/>
                <a:gd name="adj3" fmla="val 22644"/>
                <a:gd name="adj4" fmla="val -14644"/>
                <a:gd name="adj5" fmla="val 98741"/>
                <a:gd name="adj6" fmla="val -43931"/>
              </a:avLst>
            </a:prstGeom>
            <a:solidFill>
              <a:schemeClr val="accent1"/>
            </a:solidFill>
            <a:ln w="11429" algn="ctr">
              <a:solidFill>
                <a:srgbClr val="2185BA"/>
              </a:solidFill>
              <a:prstDash val="sysDash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TW">
                  <a:solidFill>
                    <a:srgbClr val="FFFFFF"/>
                  </a:solidFill>
                  <a:latin typeface="MS Gothic" pitchFamily="49" charset="-128"/>
                  <a:ea typeface="MS Gothic" pitchFamily="49" charset="-128"/>
                </a:rPr>
                <a:t>IT</a:t>
              </a:r>
              <a:r>
                <a:rPr lang="zh-TW" altLang="en-US">
                  <a:solidFill>
                    <a:srgbClr val="FFFFFF"/>
                  </a:solidFill>
                  <a:latin typeface="MS Gothic" pitchFamily="49" charset="-128"/>
                  <a:ea typeface="MS Gothic" pitchFamily="49" charset="-128"/>
                </a:rPr>
                <a:t> 統籌</a:t>
              </a:r>
              <a:endParaRPr lang="zh-HK" altLang="en-US">
                <a:solidFill>
                  <a:srgbClr val="FFFFFF"/>
                </a:solidFill>
                <a:latin typeface="MS Gothic" pitchFamily="49" charset="-128"/>
                <a:ea typeface="MS Gothic" pitchFamily="49" charset="-128"/>
              </a:endParaRPr>
            </a:p>
          </p:txBody>
        </p:sp>
        <p:sp>
          <p:nvSpPr>
            <p:cNvPr id="18449" name="直線圖說文字 2 (加上強調線) 14"/>
            <p:cNvSpPr>
              <a:spLocks/>
            </p:cNvSpPr>
            <p:nvPr/>
          </p:nvSpPr>
          <p:spPr bwMode="auto">
            <a:xfrm>
              <a:off x="4725" y="1154"/>
              <a:ext cx="758" cy="340"/>
            </a:xfrm>
            <a:prstGeom prst="accentCallout2">
              <a:avLst>
                <a:gd name="adj1" fmla="val 21176"/>
                <a:gd name="adj2" fmla="val -6333"/>
                <a:gd name="adj3" fmla="val 21176"/>
                <a:gd name="adj4" fmla="val -14644"/>
                <a:gd name="adj5" fmla="val 123528"/>
                <a:gd name="adj6" fmla="val -34829"/>
              </a:avLst>
            </a:prstGeom>
            <a:solidFill>
              <a:schemeClr val="accent1"/>
            </a:solidFill>
            <a:ln w="11429" algn="ctr">
              <a:solidFill>
                <a:srgbClr val="2185BA"/>
              </a:solidFill>
              <a:prstDash val="sysDash"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TW" altLang="en-US">
                  <a:solidFill>
                    <a:srgbClr val="FFFFFF"/>
                  </a:solidFill>
                  <a:latin typeface="MS Gothic" pitchFamily="49" charset="-128"/>
                  <a:ea typeface="MS Gothic" pitchFamily="49" charset="-128"/>
                </a:rPr>
                <a:t>任教老師</a:t>
              </a:r>
              <a:endParaRPr lang="zh-HK" altLang="en-US">
                <a:solidFill>
                  <a:srgbClr val="FFFFFF"/>
                </a:solidFill>
                <a:latin typeface="MS Gothic" pitchFamily="49" charset="-128"/>
                <a:ea typeface="MS Gothic" pitchFamily="49" charset="-128"/>
              </a:endParaRPr>
            </a:p>
          </p:txBody>
        </p:sp>
        <p:sp>
          <p:nvSpPr>
            <p:cNvPr id="18450" name="直線圖說文字 2 (加上強調線) 15"/>
            <p:cNvSpPr>
              <a:spLocks/>
            </p:cNvSpPr>
            <p:nvPr/>
          </p:nvSpPr>
          <p:spPr bwMode="auto">
            <a:xfrm>
              <a:off x="4740" y="1525"/>
              <a:ext cx="725" cy="326"/>
            </a:xfrm>
            <a:prstGeom prst="accentCallout2">
              <a:avLst>
                <a:gd name="adj1" fmla="val 22088"/>
                <a:gd name="adj2" fmla="val -6620"/>
                <a:gd name="adj3" fmla="val 22088"/>
                <a:gd name="adj4" fmla="val -14343"/>
                <a:gd name="adj5" fmla="val 109509"/>
                <a:gd name="adj6" fmla="val -31588"/>
              </a:avLst>
            </a:prstGeom>
            <a:solidFill>
              <a:schemeClr val="accent1"/>
            </a:solidFill>
            <a:ln w="11429" algn="ctr">
              <a:solidFill>
                <a:srgbClr val="2185BA"/>
              </a:solidFill>
              <a:prstDash val="sysDash"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zh-TW" altLang="en-US">
                  <a:solidFill>
                    <a:srgbClr val="FFFFFF"/>
                  </a:solidFill>
                  <a:latin typeface="MS Gothic" pitchFamily="49" charset="-128"/>
                  <a:ea typeface="MS Gothic" pitchFamily="49" charset="-128"/>
                  <a:hlinkClick r:id="rId9" action="ppaction://hlinkfile"/>
                </a:rPr>
                <a:t>家長</a:t>
              </a:r>
              <a:r>
                <a:rPr lang="zh-TW" altLang="en-US">
                  <a:solidFill>
                    <a:srgbClr val="FFFFFF"/>
                  </a:solidFill>
                  <a:latin typeface="MS Gothic" pitchFamily="49" charset="-128"/>
                  <a:ea typeface="MS Gothic" pitchFamily="49" charset="-128"/>
                </a:rPr>
                <a:t>   </a:t>
              </a:r>
              <a:endParaRPr lang="zh-HK" altLang="en-US">
                <a:solidFill>
                  <a:srgbClr val="FFFFFF"/>
                </a:solidFill>
                <a:latin typeface="MS Gothic" pitchFamily="49" charset="-128"/>
                <a:ea typeface="MS Gothic" pitchFamily="49" charset="-128"/>
              </a:endParaRPr>
            </a:p>
          </p:txBody>
        </p:sp>
      </p:grpSp>
      <p:grpSp>
        <p:nvGrpSpPr>
          <p:cNvPr id="19476" name="Group 20"/>
          <p:cNvGrpSpPr>
            <a:grpSpLocks/>
          </p:cNvGrpSpPr>
          <p:nvPr/>
        </p:nvGrpSpPr>
        <p:grpSpPr bwMode="auto">
          <a:xfrm>
            <a:off x="3995738" y="3284538"/>
            <a:ext cx="4503737" cy="1111250"/>
            <a:chOff x="2517" y="2115"/>
            <a:chExt cx="2837" cy="700"/>
          </a:xfrm>
        </p:grpSpPr>
        <p:sp>
          <p:nvSpPr>
            <p:cNvPr id="18443" name="AutoShape 18"/>
            <p:cNvSpPr>
              <a:spLocks/>
            </p:cNvSpPr>
            <p:nvPr/>
          </p:nvSpPr>
          <p:spPr bwMode="auto">
            <a:xfrm>
              <a:off x="2517" y="2115"/>
              <a:ext cx="1906" cy="700"/>
            </a:xfrm>
            <a:prstGeom prst="borderCallout1">
              <a:avLst>
                <a:gd name="adj1" fmla="val 106856"/>
                <a:gd name="adj2" fmla="val 96222"/>
                <a:gd name="adj3" fmla="val 106856"/>
                <a:gd name="adj4" fmla="val 73662"/>
              </a:avLst>
            </a:prstGeom>
            <a:solidFill>
              <a:srgbClr val="5FBDF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TW" altLang="en-US"/>
            </a:p>
          </p:txBody>
        </p:sp>
        <p:sp>
          <p:nvSpPr>
            <p:cNvPr id="18444" name="Text Box 15"/>
            <p:cNvSpPr txBox="1">
              <a:spLocks noChangeArrowheads="1"/>
            </p:cNvSpPr>
            <p:nvPr/>
          </p:nvSpPr>
          <p:spPr bwMode="auto">
            <a:xfrm>
              <a:off x="2852" y="2219"/>
              <a:ext cx="123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800">
                  <a:ea typeface="MS Gothic" pitchFamily="49" charset="-128"/>
                  <a:hlinkClick r:id="rId10" action="ppaction://hlinkfile"/>
                </a:rPr>
                <a:t>進行</a:t>
              </a:r>
              <a:r>
                <a:rPr lang="zh-TW" altLang="en-US" sz="2800">
                  <a:ea typeface="MS Gothic" pitchFamily="49" charset="-128"/>
                  <a:hlinkClick r:id="rId11" action="ppaction://hlinkfile"/>
                </a:rPr>
                <a:t>全面的</a:t>
              </a:r>
              <a:endParaRPr lang="zh-TW" altLang="en-US" sz="2800">
                <a:ea typeface="MS Gothic" pitchFamily="49" charset="-128"/>
              </a:endParaRPr>
            </a:p>
            <a:p>
              <a:pPr algn="ctr"/>
              <a:r>
                <a:rPr lang="zh-TW" altLang="en-US" sz="2800">
                  <a:ea typeface="MS Gothic" pitchFamily="49" charset="-128"/>
                  <a:hlinkClick r:id="rId12" action="ppaction://hlinkfile"/>
                </a:rPr>
                <a:t>自我</a:t>
              </a:r>
              <a:r>
                <a:rPr lang="zh-TW" altLang="en-US" sz="2800">
                  <a:ea typeface="MS Gothic" pitchFamily="49" charset="-128"/>
                  <a:hlinkClick r:id="rId13" action="ppaction://hlinkfile"/>
                </a:rPr>
                <a:t>檢視</a:t>
              </a:r>
              <a:endParaRPr lang="zh-TW" altLang="en-US" sz="2800">
                <a:ea typeface="MS Gothic" pitchFamily="49" charset="-128"/>
              </a:endParaRPr>
            </a:p>
          </p:txBody>
        </p:sp>
        <p:sp>
          <p:nvSpPr>
            <p:cNvPr id="18445" name="矩形 2"/>
            <p:cNvSpPr>
              <a:spLocks noChangeArrowheads="1"/>
            </p:cNvSpPr>
            <p:nvPr/>
          </p:nvSpPr>
          <p:spPr bwMode="auto">
            <a:xfrm>
              <a:off x="4524" y="2216"/>
              <a:ext cx="830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2000">
                  <a:latin typeface="MS Gothic" pitchFamily="49" charset="-128"/>
                  <a:ea typeface="MS Gothic" pitchFamily="49" charset="-128"/>
                </a:rPr>
                <a:t>循序漸進的策劃</a:t>
              </a:r>
            </a:p>
            <a:p>
              <a:endParaRPr lang="zh-HK" altLang="en-US" sz="1200"/>
            </a:p>
          </p:txBody>
        </p:sp>
      </p:grpSp>
      <p:pic>
        <p:nvPicPr>
          <p:cNvPr id="18440" name="Picture 23" descr="ilearning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87450" y="5661025"/>
            <a:ext cx="2305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7" name="AutoShape 25"/>
          <p:cNvSpPr>
            <a:spLocks/>
          </p:cNvSpPr>
          <p:nvPr/>
        </p:nvSpPr>
        <p:spPr bwMode="auto">
          <a:xfrm>
            <a:off x="3708400" y="4941888"/>
            <a:ext cx="719138" cy="401637"/>
          </a:xfrm>
          <a:prstGeom prst="accentCallout1">
            <a:avLst>
              <a:gd name="adj1" fmla="val 28458"/>
              <a:gd name="adj2" fmla="val -10597"/>
              <a:gd name="adj3" fmla="val 95255"/>
              <a:gd name="adj4" fmla="val -41722"/>
            </a:avLst>
          </a:prstGeom>
          <a:solidFill>
            <a:srgbClr val="33CC33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altLang="zh-TW">
                <a:solidFill>
                  <a:srgbClr val="800000"/>
                </a:solidFill>
                <a:hlinkClick r:id="rId15" action="ppaction://hlinkpres?slideindex=1&amp;slidetitle="/>
              </a:rPr>
              <a:t>IMC</a:t>
            </a:r>
            <a:endParaRPr lang="en-US" altLang="zh-TW">
              <a:solidFill>
                <a:srgbClr val="800000"/>
              </a:solidFill>
            </a:endParaRPr>
          </a:p>
        </p:txBody>
      </p:sp>
      <p:pic>
        <p:nvPicPr>
          <p:cNvPr id="2" name="Picture 25" descr="j0090070">
            <a:hlinkClick r:id="rId16" action="ppaction://hlinkfile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172450" y="2708275"/>
            <a:ext cx="333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4100" smtClean="0">
                <a:solidFill>
                  <a:srgbClr val="00CC00"/>
                </a:solidFill>
                <a:ea typeface="MS Gothic" pitchFamily="49" charset="-128"/>
              </a:rPr>
              <a:t>掌握發展策略：</a:t>
            </a:r>
            <a:r>
              <a:rPr lang="zh-TW" altLang="en-US" smtClean="0">
                <a:solidFill>
                  <a:srgbClr val="00CC00"/>
                </a:solidFill>
                <a:ea typeface="MS Gothic" pitchFamily="49" charset="-128"/>
              </a:rPr>
              <a:t>推行創新活動的策略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971550" y="1524000"/>
            <a:ext cx="7864475" cy="4598988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ct val="25000"/>
              </a:spcBef>
              <a:buClr>
                <a:srgbClr val="970D1A"/>
              </a:buClr>
              <a:buFont typeface="Wingdings" pitchFamily="2" charset="2"/>
              <a:buChar char="§"/>
            </a:pPr>
            <a:r>
              <a:rPr lang="zh-TW" altLang="en-US" sz="2800" b="1" smtClean="0">
                <a:latin typeface="MS Gothic" pitchFamily="49" charset="-128"/>
                <a:ea typeface="MS Gothic" pitchFamily="49" charset="-128"/>
              </a:rPr>
              <a:t>諮詢文件      </a:t>
            </a:r>
            <a:r>
              <a:rPr lang="en-US" altLang="zh-TW" sz="2800" b="1" smtClean="0">
                <a:latin typeface="Times New Roman" pitchFamily="18" charset="0"/>
                <a:ea typeface="MS Gothic" pitchFamily="49" charset="-128"/>
              </a:rPr>
              <a:t>Consultant Report</a:t>
            </a:r>
            <a:r>
              <a:rPr lang="en-US" altLang="zh-TW" sz="2800" b="1" smtClean="0">
                <a:latin typeface="MS Gothic" pitchFamily="49" charset="-128"/>
                <a:ea typeface="MS Gothic" pitchFamily="49" charset="-128"/>
              </a:rPr>
              <a:t> </a:t>
            </a:r>
          </a:p>
          <a:p>
            <a:pPr>
              <a:lnSpc>
                <a:spcPct val="125000"/>
              </a:lnSpc>
              <a:spcBef>
                <a:spcPct val="25000"/>
              </a:spcBef>
              <a:buClr>
                <a:srgbClr val="970D1A"/>
              </a:buClr>
              <a:buFont typeface="Wingdings" pitchFamily="2" charset="2"/>
              <a:buChar char="§"/>
            </a:pPr>
            <a:r>
              <a:rPr lang="zh-TW" altLang="en-US" sz="2800" b="1" smtClean="0">
                <a:latin typeface="MS Gothic" pitchFamily="49" charset="-128"/>
                <a:ea typeface="MS Gothic" pitchFamily="49" charset="-128"/>
              </a:rPr>
              <a:t>一般資料      </a:t>
            </a:r>
            <a:r>
              <a:rPr lang="en-US" altLang="zh-TW" sz="2800" b="1" smtClean="0">
                <a:latin typeface="Times New Roman" pitchFamily="18" charset="0"/>
                <a:ea typeface="MS Gothic" pitchFamily="49" charset="-128"/>
              </a:rPr>
              <a:t>Social Information</a:t>
            </a:r>
          </a:p>
          <a:p>
            <a:pPr>
              <a:lnSpc>
                <a:spcPct val="125000"/>
              </a:lnSpc>
              <a:spcBef>
                <a:spcPct val="25000"/>
              </a:spcBef>
              <a:buClr>
                <a:srgbClr val="970D1A"/>
              </a:buClr>
              <a:buFont typeface="Wingdings" pitchFamily="2" charset="2"/>
              <a:buChar char="§"/>
            </a:pPr>
            <a:r>
              <a:rPr lang="zh-TW" altLang="en-US" sz="2800" b="1" smtClean="0">
                <a:latin typeface="MS Gothic" pitchFamily="49" charset="-128"/>
                <a:ea typeface="MS Gothic" pitchFamily="49" charset="-128"/>
              </a:rPr>
              <a:t>交談          </a:t>
            </a:r>
            <a:r>
              <a:rPr lang="en-US" altLang="zh-TW" sz="2800" b="1" smtClean="0">
                <a:latin typeface="Times New Roman" pitchFamily="18" charset="0"/>
                <a:ea typeface="MS Gothic" pitchFamily="49" charset="-128"/>
              </a:rPr>
              <a:t>Talk with</a:t>
            </a:r>
          </a:p>
          <a:p>
            <a:pPr>
              <a:lnSpc>
                <a:spcPct val="125000"/>
              </a:lnSpc>
              <a:spcBef>
                <a:spcPct val="25000"/>
              </a:spcBef>
              <a:buClr>
                <a:srgbClr val="970D1A"/>
              </a:buClr>
              <a:buFont typeface="Wingdings" pitchFamily="2" charset="2"/>
              <a:buChar char="§"/>
            </a:pPr>
            <a:r>
              <a:rPr lang="zh-TW" altLang="en-US" sz="2800" b="1" smtClean="0">
                <a:latin typeface="MS Gothic" pitchFamily="49" charset="-128"/>
                <a:ea typeface="MS Gothic" pitchFamily="49" charset="-128"/>
              </a:rPr>
              <a:t>再次交談      </a:t>
            </a:r>
            <a:r>
              <a:rPr lang="en-US" altLang="zh-TW" sz="2800" b="1" smtClean="0">
                <a:latin typeface="Times New Roman" pitchFamily="18" charset="0"/>
                <a:ea typeface="MS Gothic" pitchFamily="49" charset="-128"/>
              </a:rPr>
              <a:t>Talk with again</a:t>
            </a:r>
          </a:p>
          <a:p>
            <a:pPr>
              <a:lnSpc>
                <a:spcPct val="125000"/>
              </a:lnSpc>
              <a:spcBef>
                <a:spcPct val="25000"/>
              </a:spcBef>
              <a:buClr>
                <a:srgbClr val="970D1A"/>
              </a:buClr>
              <a:buFont typeface="Wingdings" pitchFamily="2" charset="2"/>
              <a:buChar char="§"/>
            </a:pPr>
            <a:r>
              <a:rPr lang="zh-TW" altLang="en-US" sz="2800" b="1" smtClean="0">
                <a:latin typeface="MS Gothic" pitchFamily="49" charset="-128"/>
                <a:ea typeface="MS Gothic" pitchFamily="49" charset="-128"/>
              </a:rPr>
              <a:t>第三次交談  </a:t>
            </a:r>
            <a:r>
              <a:rPr lang="zh-TW" altLang="en-US" sz="2800" b="1" smtClean="0">
                <a:latin typeface="MS Gothic" pitchFamily="49" charset="-128"/>
              </a:rPr>
              <a:t>  </a:t>
            </a:r>
            <a:r>
              <a:rPr lang="en-US" altLang="zh-TW" sz="2800" b="1" smtClean="0">
                <a:latin typeface="Times New Roman" pitchFamily="18" charset="0"/>
                <a:ea typeface="MS Gothic" pitchFamily="49" charset="-128"/>
              </a:rPr>
              <a:t>Talk with 3</a:t>
            </a:r>
            <a:r>
              <a:rPr lang="en-US" altLang="zh-TW" sz="2800" b="1" baseline="30000" smtClean="0">
                <a:latin typeface="Times New Roman" pitchFamily="18" charset="0"/>
                <a:ea typeface="MS Gothic" pitchFamily="49" charset="-128"/>
              </a:rPr>
              <a:t>rd</a:t>
            </a:r>
            <a:r>
              <a:rPr lang="en-US" altLang="zh-TW" sz="2800" b="1" smtClean="0">
                <a:latin typeface="Times New Roman" pitchFamily="18" charset="0"/>
                <a:ea typeface="MS Gothic" pitchFamily="49" charset="-128"/>
              </a:rPr>
              <a:t> time</a:t>
            </a:r>
          </a:p>
          <a:p>
            <a:pPr>
              <a:lnSpc>
                <a:spcPct val="125000"/>
              </a:lnSpc>
              <a:spcBef>
                <a:spcPct val="25000"/>
              </a:spcBef>
              <a:buClr>
                <a:srgbClr val="970D1A"/>
              </a:buClr>
              <a:buFont typeface="Wingdings" pitchFamily="2" charset="2"/>
              <a:buChar char="§"/>
            </a:pPr>
            <a:r>
              <a:rPr lang="zh-TW" altLang="en-US" sz="2800" b="1" smtClean="0">
                <a:latin typeface="MS Gothic" pitchFamily="49" charset="-128"/>
                <a:ea typeface="MS Gothic" pitchFamily="49" charset="-128"/>
              </a:rPr>
              <a:t>文獻          </a:t>
            </a:r>
            <a:r>
              <a:rPr lang="en-US" altLang="zh-TW" sz="2800" b="1" smtClean="0">
                <a:latin typeface="Times New Roman" pitchFamily="18" charset="0"/>
                <a:ea typeface="MS Gothic" pitchFamily="49" charset="-128"/>
              </a:rPr>
              <a:t>Written Information</a:t>
            </a:r>
          </a:p>
          <a:p>
            <a:pPr>
              <a:lnSpc>
                <a:spcPct val="125000"/>
              </a:lnSpc>
              <a:spcBef>
                <a:spcPct val="25000"/>
              </a:spcBef>
              <a:buClr>
                <a:srgbClr val="970D1A"/>
              </a:buClr>
              <a:buFont typeface="Wingdings" pitchFamily="2" charset="2"/>
              <a:buChar char="§"/>
            </a:pPr>
            <a:r>
              <a:rPr lang="zh-TW" altLang="en-US" sz="2800" b="1" smtClean="0">
                <a:latin typeface="MS Gothic" pitchFamily="49" charset="-128"/>
                <a:ea typeface="MS Gothic" pitchFamily="49" charset="-128"/>
              </a:rPr>
              <a:t>討論/匯報     </a:t>
            </a:r>
            <a:r>
              <a:rPr lang="en-US" altLang="zh-TW" sz="2800" b="1" smtClean="0">
                <a:latin typeface="Times New Roman" pitchFamily="18" charset="0"/>
                <a:ea typeface="MS Gothic" pitchFamily="49" charset="-128"/>
              </a:rPr>
              <a:t>Presentation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zh-TW" altLang="en-US" sz="2000" smtClean="0">
              <a:latin typeface="Times New Roman" pitchFamily="18" charset="0"/>
            </a:endParaRPr>
          </a:p>
        </p:txBody>
      </p:sp>
      <p:pic>
        <p:nvPicPr>
          <p:cNvPr id="19459" name="Picture 4" descr="ilearni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4724400"/>
            <a:ext cx="21955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zh-TW" altLang="en-US" sz="3700" smtClean="0">
                <a:solidFill>
                  <a:srgbClr val="00CC00"/>
                </a:solidFill>
                <a:latin typeface="MS Gothic" pitchFamily="49" charset="-128"/>
                <a:ea typeface="MS Gothic" pitchFamily="49" charset="-128"/>
              </a:rPr>
              <a:t>推行創新活動的策略</a:t>
            </a:r>
            <a:r>
              <a:rPr lang="zh-TW" altLang="en-US" sz="2500" smtClean="0">
                <a:solidFill>
                  <a:srgbClr val="00CC00"/>
                </a:solidFill>
                <a:latin typeface="MS Gothic" pitchFamily="49" charset="-128"/>
                <a:ea typeface="MS Gothic" pitchFamily="49" charset="-128"/>
              </a:rPr>
              <a:t>(續)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662988" cy="5000625"/>
          </a:xfrm>
        </p:spPr>
        <p:txBody>
          <a:bodyPr/>
          <a:lstStyle/>
          <a:p>
            <a:pPr>
              <a:spcBef>
                <a:spcPct val="50000"/>
              </a:spcBef>
              <a:buClr>
                <a:srgbClr val="970D1A"/>
              </a:buClr>
              <a:buFont typeface="Wingdings" pitchFamily="2" charset="2"/>
              <a:buChar char="§"/>
            </a:pPr>
            <a:r>
              <a:rPr lang="zh-TW" altLang="en-US" sz="2500" b="1" smtClean="0">
                <a:ea typeface="MS Gothic" pitchFamily="49" charset="-128"/>
              </a:rPr>
              <a:t>工作坊</a:t>
            </a:r>
            <a:r>
              <a:rPr lang="zh-TW" altLang="en-US" sz="2500" b="1" smtClean="0"/>
              <a:t>             </a:t>
            </a:r>
            <a:r>
              <a:rPr lang="en-US" altLang="zh-TW" sz="2500" b="1" smtClean="0"/>
              <a:t>Workshop</a:t>
            </a:r>
          </a:p>
          <a:p>
            <a:pPr>
              <a:spcBef>
                <a:spcPct val="50000"/>
              </a:spcBef>
              <a:buClr>
                <a:srgbClr val="970D1A"/>
              </a:buClr>
              <a:buFont typeface="Wingdings" pitchFamily="2" charset="2"/>
              <a:buChar char="§"/>
            </a:pPr>
            <a:r>
              <a:rPr lang="zh-TW" altLang="en-US" sz="2500" b="1" smtClean="0">
                <a:ea typeface="MS Gothic" pitchFamily="49" charset="-128"/>
              </a:rPr>
              <a:t>進階工作坊</a:t>
            </a:r>
            <a:r>
              <a:rPr lang="zh-TW" altLang="en-US" sz="2500" b="1" smtClean="0"/>
              <a:t>     </a:t>
            </a:r>
            <a:r>
              <a:rPr lang="en-US" altLang="zh-TW" sz="2500" b="1" smtClean="0"/>
              <a:t>Advanced Workshop</a:t>
            </a:r>
          </a:p>
          <a:p>
            <a:pPr>
              <a:spcBef>
                <a:spcPct val="50000"/>
              </a:spcBef>
              <a:buClr>
                <a:srgbClr val="970D1A"/>
              </a:buClr>
              <a:buFont typeface="Wingdings" pitchFamily="2" charset="2"/>
              <a:buChar char="§"/>
            </a:pPr>
            <a:r>
              <a:rPr lang="zh-TW" altLang="en-US" sz="2500" b="1" smtClean="0">
                <a:latin typeface="MS Gothic" pitchFamily="49" charset="-128"/>
                <a:ea typeface="MS Gothic" pitchFamily="49" charset="-128"/>
              </a:rPr>
              <a:t>示範     </a:t>
            </a:r>
            <a:r>
              <a:rPr lang="zh-TW" altLang="en-US" sz="2500" b="1" smtClean="0"/>
              <a:t>       </a:t>
            </a:r>
            <a:r>
              <a:rPr lang="en-US" altLang="zh-TW" sz="2500" b="1" smtClean="0"/>
              <a:t>Demonstration</a:t>
            </a:r>
          </a:p>
          <a:p>
            <a:pPr>
              <a:spcBef>
                <a:spcPct val="50000"/>
              </a:spcBef>
              <a:buClr>
                <a:srgbClr val="970D1A"/>
              </a:buClr>
              <a:buFont typeface="Wingdings" pitchFamily="2" charset="2"/>
              <a:buChar char="§"/>
            </a:pPr>
            <a:r>
              <a:rPr lang="zh-TW" altLang="en-US" sz="2500" b="1" smtClean="0">
                <a:ea typeface="MS Gothic" pitchFamily="49" charset="-128"/>
              </a:rPr>
              <a:t>課堂教學</a:t>
            </a:r>
            <a:r>
              <a:rPr lang="zh-TW" altLang="en-US" sz="2500" b="1" smtClean="0"/>
              <a:t>         </a:t>
            </a:r>
            <a:r>
              <a:rPr lang="en-US" altLang="zh-TW" sz="2500" b="1" smtClean="0"/>
              <a:t>Classroom Lesson</a:t>
            </a:r>
          </a:p>
          <a:p>
            <a:pPr>
              <a:spcBef>
                <a:spcPct val="50000"/>
              </a:spcBef>
              <a:buClr>
                <a:srgbClr val="970D1A"/>
              </a:buClr>
              <a:buFont typeface="Wingdings" pitchFamily="2" charset="2"/>
              <a:buChar char="§"/>
            </a:pPr>
            <a:r>
              <a:rPr lang="zh-TW" altLang="en-US" sz="2500" b="1" smtClean="0">
                <a:ea typeface="MS Gothic" pitchFamily="49" charset="-128"/>
              </a:rPr>
              <a:t>教學跟進</a:t>
            </a:r>
            <a:r>
              <a:rPr lang="zh-TW" altLang="en-US" sz="2500" b="1" smtClean="0"/>
              <a:t>          </a:t>
            </a:r>
            <a:r>
              <a:rPr lang="en-US" altLang="zh-TW" sz="2500" b="1" smtClean="0"/>
              <a:t>Follow-up Help</a:t>
            </a:r>
          </a:p>
          <a:p>
            <a:pPr>
              <a:spcBef>
                <a:spcPct val="50000"/>
              </a:spcBef>
              <a:buClr>
                <a:srgbClr val="970D1A"/>
              </a:buClr>
              <a:buFont typeface="Wingdings" pitchFamily="2" charset="2"/>
              <a:buChar char="§"/>
            </a:pPr>
            <a:r>
              <a:rPr lang="zh-TW" altLang="en-US" sz="2500" b="1" smtClean="0">
                <a:ea typeface="MS Gothic" pitchFamily="49" charset="-128"/>
              </a:rPr>
              <a:t>校內分享</a:t>
            </a:r>
            <a:r>
              <a:rPr lang="zh-TW" altLang="en-US" sz="2500" b="1" smtClean="0"/>
              <a:t>          </a:t>
            </a:r>
            <a:r>
              <a:rPr lang="en-US" altLang="zh-TW" sz="2500" b="1" smtClean="0"/>
              <a:t>School Fair</a:t>
            </a:r>
          </a:p>
          <a:p>
            <a:pPr>
              <a:spcBef>
                <a:spcPct val="50000"/>
              </a:spcBef>
              <a:buClr>
                <a:srgbClr val="970D1A"/>
              </a:buClr>
              <a:buFont typeface="Wingdings" pitchFamily="2" charset="2"/>
              <a:buChar char="§"/>
            </a:pPr>
            <a:r>
              <a:rPr lang="zh-TW" altLang="en-US" sz="2500" b="1" smtClean="0">
                <a:ea typeface="MS Gothic" pitchFamily="49" charset="-128"/>
              </a:rPr>
              <a:t>主題慶祝</a:t>
            </a:r>
            <a:r>
              <a:rPr lang="zh-TW" altLang="en-US" sz="2500" b="1" smtClean="0"/>
              <a:t>          </a:t>
            </a:r>
            <a:r>
              <a:rPr lang="en-US" altLang="zh-TW" sz="2500" b="1" smtClean="0"/>
              <a:t>Theme Celebration</a:t>
            </a:r>
          </a:p>
          <a:p>
            <a:pPr>
              <a:spcBef>
                <a:spcPct val="50000"/>
              </a:spcBef>
              <a:buClr>
                <a:srgbClr val="970D1A"/>
              </a:buClr>
              <a:buFont typeface="Wingdings" pitchFamily="2" charset="2"/>
              <a:buChar char="§"/>
            </a:pPr>
            <a:r>
              <a:rPr lang="zh-TW" altLang="en-US" sz="2500" b="1" smtClean="0">
                <a:ea typeface="MS Gothic" pitchFamily="49" charset="-128"/>
              </a:rPr>
              <a:t>學校支援小組</a:t>
            </a:r>
            <a:r>
              <a:rPr lang="zh-TW" altLang="en-US" sz="2500" b="1" smtClean="0"/>
              <a:t>   </a:t>
            </a:r>
            <a:r>
              <a:rPr lang="en-US" altLang="zh-TW" sz="2500" b="1" smtClean="0"/>
              <a:t>School Support Group</a:t>
            </a:r>
          </a:p>
          <a:p>
            <a:pPr>
              <a:lnSpc>
                <a:spcPct val="80000"/>
              </a:lnSpc>
            </a:pPr>
            <a:endParaRPr lang="zh-TW" altLang="en-US" sz="1800" smtClean="0"/>
          </a:p>
        </p:txBody>
      </p:sp>
      <p:pic>
        <p:nvPicPr>
          <p:cNvPr id="20483" name="Picture 5" descr="ilearni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4365625"/>
            <a:ext cx="227488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8534400" cy="758825"/>
          </a:xfrm>
        </p:spPr>
        <p:txBody>
          <a:bodyPr/>
          <a:lstStyle/>
          <a:p>
            <a:pPr algn="l"/>
            <a:r>
              <a:rPr lang="zh-TW" altLang="en-US" sz="3200" smtClean="0">
                <a:solidFill>
                  <a:srgbClr val="00CC00"/>
                </a:solidFill>
                <a:latin typeface="MS Gothic" pitchFamily="49" charset="-128"/>
                <a:ea typeface="MS Gothic" pitchFamily="49" charset="-128"/>
              </a:rPr>
              <a:t>了解發展層次:不同創新實施層次的特徵</a:t>
            </a:r>
            <a:r>
              <a:rPr lang="zh-TW" altLang="en-US" sz="3600" b="1" u="sng" smtClean="0">
                <a:solidFill>
                  <a:srgbClr val="00CC00"/>
                </a:solidFill>
                <a:latin typeface="MS Gothic" pitchFamily="49" charset="-128"/>
                <a:ea typeface="MS Gothic" pitchFamily="49" charset="-128"/>
              </a:rPr>
              <a:t/>
            </a:r>
            <a:br>
              <a:rPr lang="zh-TW" altLang="en-US" sz="3600" b="1" u="sng" smtClean="0">
                <a:solidFill>
                  <a:srgbClr val="00CC00"/>
                </a:solidFill>
                <a:latin typeface="MS Gothic" pitchFamily="49" charset="-128"/>
                <a:ea typeface="MS Gothic" pitchFamily="49" charset="-128"/>
              </a:rPr>
            </a:br>
            <a:r>
              <a:rPr lang="zh-TW" altLang="en-US" sz="1000" b="1" smtClean="0">
                <a:ea typeface="新細明體" charset="-120"/>
              </a:rPr>
              <a:t>【 資料參考自高新建(1998)。&lt;學校本位課程與教學創新&gt;台忠北：揚智】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971550" y="1557338"/>
            <a:ext cx="7056438" cy="4598987"/>
          </a:xfrm>
        </p:spPr>
        <p:txBody>
          <a:bodyPr/>
          <a:lstStyle/>
          <a:p>
            <a:pPr>
              <a:lnSpc>
                <a:spcPct val="105000"/>
              </a:lnSpc>
              <a:buClr>
                <a:srgbClr val="970D1A"/>
              </a:buClr>
              <a:buSzPct val="80000"/>
            </a:pPr>
            <a:r>
              <a:rPr lang="zh-TW" altLang="en-US" sz="2800" b="1" smtClean="0">
                <a:latin typeface="MS UI Gothic" pitchFamily="34" charset="-128"/>
                <a:ea typeface="MS UI Gothic" pitchFamily="34" charset="-128"/>
              </a:rPr>
              <a:t>未  使  用</a:t>
            </a:r>
            <a:r>
              <a:rPr lang="zh-TW" altLang="en-US" sz="2800" b="1" smtClean="0">
                <a:latin typeface="MS UI Gothic" pitchFamily="34" charset="-128"/>
              </a:rPr>
              <a:t>   ─   </a:t>
            </a:r>
            <a:r>
              <a:rPr lang="zh-TW" altLang="en-US" sz="2800" b="1" smtClean="0">
                <a:latin typeface="MS UI Gothic" pitchFamily="34" charset="-128"/>
                <a:ea typeface="MS UI Gothic" pitchFamily="34" charset="-128"/>
              </a:rPr>
              <a:t>取資料</a:t>
            </a:r>
          </a:p>
          <a:p>
            <a:pPr>
              <a:lnSpc>
                <a:spcPct val="105000"/>
              </a:lnSpc>
              <a:buClr>
                <a:srgbClr val="970D1A"/>
              </a:buClr>
              <a:buSzPct val="80000"/>
            </a:pPr>
            <a:r>
              <a:rPr lang="zh-TW" altLang="en-US" sz="2800" b="1" smtClean="0">
                <a:latin typeface="MS UI Gothic" pitchFamily="34" charset="-128"/>
                <a:ea typeface="MS UI Gothic" pitchFamily="34" charset="-128"/>
              </a:rPr>
              <a:t>定       向</a:t>
            </a:r>
            <a:r>
              <a:rPr lang="zh-TW" altLang="en-US" sz="2800" b="1" smtClean="0">
                <a:latin typeface="MS UI Gothic" pitchFamily="34" charset="-128"/>
              </a:rPr>
              <a:t>   ─   </a:t>
            </a:r>
            <a:r>
              <a:rPr lang="zh-TW" altLang="en-US" sz="2800" b="1" smtClean="0">
                <a:latin typeface="MS UI Gothic" pitchFamily="34" charset="-128"/>
                <a:ea typeface="MS UI Gothic" pitchFamily="34" charset="-128"/>
              </a:rPr>
              <a:t>訂定實施時間表</a:t>
            </a:r>
          </a:p>
          <a:p>
            <a:pPr>
              <a:lnSpc>
                <a:spcPct val="105000"/>
              </a:lnSpc>
              <a:buClr>
                <a:srgbClr val="970D1A"/>
              </a:buClr>
              <a:buSzPct val="80000"/>
            </a:pPr>
            <a:r>
              <a:rPr lang="zh-TW" altLang="en-US" sz="2800" b="1" smtClean="0">
                <a:latin typeface="MS UI Gothic" pitchFamily="34" charset="-128"/>
                <a:ea typeface="MS UI Gothic" pitchFamily="34" charset="-128"/>
              </a:rPr>
              <a:t>準       備</a:t>
            </a:r>
            <a:r>
              <a:rPr lang="zh-TW" altLang="en-US" sz="2800" b="1" smtClean="0">
                <a:latin typeface="MS UI Gothic" pitchFamily="34" charset="-128"/>
              </a:rPr>
              <a:t>   ─   </a:t>
            </a:r>
            <a:r>
              <a:rPr lang="zh-TW" altLang="en-US" sz="2800" b="1" smtClean="0">
                <a:latin typeface="MS UI Gothic" pitchFamily="34" charset="-128"/>
                <a:ea typeface="MS UI Gothic" pitchFamily="34" charset="-128"/>
              </a:rPr>
              <a:t>為第一次準備          </a:t>
            </a:r>
          </a:p>
          <a:p>
            <a:pPr>
              <a:lnSpc>
                <a:spcPct val="105000"/>
              </a:lnSpc>
              <a:buClr>
                <a:srgbClr val="970D1A"/>
              </a:buClr>
              <a:buSzPct val="80000"/>
            </a:pPr>
            <a:r>
              <a:rPr lang="zh-TW" altLang="en-US" sz="2800" b="1" smtClean="0">
                <a:latin typeface="MS UI Gothic" pitchFamily="34" charset="-128"/>
                <a:ea typeface="MS UI Gothic" pitchFamily="34" charset="-128"/>
              </a:rPr>
              <a:t>機械使用</a:t>
            </a:r>
            <a:r>
              <a:rPr lang="zh-TW" altLang="en-US" sz="2800" b="1" smtClean="0">
                <a:latin typeface="MS UI Gothic" pitchFamily="34" charset="-128"/>
              </a:rPr>
              <a:t>    ─   </a:t>
            </a:r>
            <a:r>
              <a:rPr lang="zh-TW" altLang="en-US" sz="2800" b="1" smtClean="0">
                <a:latin typeface="MS UI Gothic" pitchFamily="34" charset="-128"/>
                <a:ea typeface="MS UI Gothic" pitchFamily="34" charset="-128"/>
              </a:rPr>
              <a:t>膚淺不連貫          </a:t>
            </a:r>
          </a:p>
          <a:p>
            <a:pPr>
              <a:lnSpc>
                <a:spcPct val="105000"/>
              </a:lnSpc>
              <a:buClr>
                <a:srgbClr val="970D1A"/>
              </a:buClr>
              <a:buSzPct val="80000"/>
            </a:pPr>
            <a:r>
              <a:rPr lang="zh-TW" altLang="en-US" sz="2800" b="1" smtClean="0">
                <a:latin typeface="MS UI Gothic" pitchFamily="34" charset="-128"/>
                <a:ea typeface="MS UI Gothic" pitchFamily="34" charset="-128"/>
              </a:rPr>
              <a:t>例  行  化</a:t>
            </a:r>
            <a:r>
              <a:rPr lang="zh-TW" altLang="en-US" sz="2800" b="1" smtClean="0">
                <a:latin typeface="MS UI Gothic" pitchFamily="34" charset="-128"/>
              </a:rPr>
              <a:t> </a:t>
            </a:r>
            <a:r>
              <a:rPr lang="zh-TW" altLang="en-US" sz="2800" b="1" smtClean="0">
                <a:latin typeface="MS UI Gothic" pitchFamily="34" charset="-128"/>
                <a:ea typeface="MS UI Gothic" pitchFamily="34" charset="-128"/>
              </a:rPr>
              <a:t>  ─ </a:t>
            </a:r>
            <a:r>
              <a:rPr lang="zh-TW" altLang="en-US" sz="2800" b="1" smtClean="0">
                <a:latin typeface="MS UI Gothic" pitchFamily="34" charset="-128"/>
              </a:rPr>
              <a:t>  </a:t>
            </a:r>
            <a:r>
              <a:rPr lang="zh-TW" altLang="en-US" sz="2800" b="1" smtClean="0">
                <a:latin typeface="MS UI Gothic" pitchFamily="34" charset="-128"/>
                <a:ea typeface="MS UI Gothic" pitchFamily="34" charset="-128"/>
              </a:rPr>
              <a:t>建立了例行模式          </a:t>
            </a:r>
          </a:p>
          <a:p>
            <a:pPr>
              <a:lnSpc>
                <a:spcPct val="105000"/>
              </a:lnSpc>
              <a:buClr>
                <a:srgbClr val="970D1A"/>
              </a:buClr>
              <a:buSzPct val="80000"/>
            </a:pPr>
            <a:r>
              <a:rPr lang="zh-TW" altLang="en-US" sz="2800" b="1" smtClean="0">
                <a:latin typeface="MS UI Gothic" pitchFamily="34" charset="-128"/>
                <a:ea typeface="MS UI Gothic" pitchFamily="34" charset="-128"/>
              </a:rPr>
              <a:t>精  緻  化   ─ </a:t>
            </a:r>
            <a:r>
              <a:rPr lang="zh-TW" altLang="en-US" sz="2800" b="1" smtClean="0">
                <a:latin typeface="MS UI Gothic" pitchFamily="34" charset="-128"/>
              </a:rPr>
              <a:t>  </a:t>
            </a:r>
            <a:r>
              <a:rPr lang="zh-TW" altLang="en-US" sz="2800" b="1" smtClean="0">
                <a:latin typeface="MS UI Gothic" pitchFamily="34" charset="-128"/>
                <a:ea typeface="MS UI Gothic" pitchFamily="34" charset="-128"/>
              </a:rPr>
              <a:t>協調合作 / 改變         </a:t>
            </a:r>
          </a:p>
          <a:p>
            <a:pPr>
              <a:lnSpc>
                <a:spcPct val="105000"/>
              </a:lnSpc>
              <a:buClr>
                <a:srgbClr val="970D1A"/>
              </a:buClr>
              <a:buSzPct val="80000"/>
            </a:pPr>
            <a:r>
              <a:rPr lang="zh-TW" altLang="en-US" sz="2800" b="1" smtClean="0">
                <a:latin typeface="MS UI Gothic" pitchFamily="34" charset="-128"/>
                <a:ea typeface="MS UI Gothic" pitchFamily="34" charset="-128"/>
              </a:rPr>
              <a:t>統       整   ─ </a:t>
            </a:r>
            <a:r>
              <a:rPr lang="zh-TW" altLang="en-US" sz="2800" b="1" smtClean="0">
                <a:latin typeface="MS UI Gothic" pitchFamily="34" charset="-128"/>
              </a:rPr>
              <a:t>  </a:t>
            </a:r>
            <a:r>
              <a:rPr lang="zh-TW" altLang="en-US" sz="2800" b="1" smtClean="0">
                <a:latin typeface="MS UI Gothic" pitchFamily="34" charset="-128"/>
                <a:ea typeface="MS UI Gothic" pitchFamily="34" charset="-128"/>
              </a:rPr>
              <a:t>探討變通方案         </a:t>
            </a:r>
          </a:p>
          <a:p>
            <a:pPr>
              <a:lnSpc>
                <a:spcPct val="105000"/>
              </a:lnSpc>
              <a:buClr>
                <a:srgbClr val="970D1A"/>
              </a:buClr>
              <a:buSzPct val="80000"/>
            </a:pPr>
            <a:r>
              <a:rPr lang="zh-TW" altLang="en-US" sz="2800" b="1" smtClean="0">
                <a:latin typeface="MS UI Gothic" pitchFamily="34" charset="-128"/>
                <a:ea typeface="MS UI Gothic" pitchFamily="34" charset="-128"/>
              </a:rPr>
              <a:t>更       新   ─ </a:t>
            </a:r>
            <a:r>
              <a:rPr lang="zh-TW" altLang="en-US" sz="2800" b="1" smtClean="0">
                <a:latin typeface="MS UI Gothic" pitchFamily="34" charset="-128"/>
              </a:rPr>
              <a:t>  </a:t>
            </a:r>
            <a:r>
              <a:rPr lang="zh-TW" altLang="en-US" sz="2800" b="1" smtClean="0">
                <a:latin typeface="MS UI Gothic" pitchFamily="34" charset="-128"/>
                <a:ea typeface="MS UI Gothic" pitchFamily="34" charset="-128"/>
              </a:rPr>
              <a:t>作出改變</a:t>
            </a:r>
          </a:p>
          <a:p>
            <a:pPr>
              <a:lnSpc>
                <a:spcPct val="80000"/>
              </a:lnSpc>
            </a:pPr>
            <a:endParaRPr lang="zh-TW" altLang="en-US" sz="1800" smtClean="0"/>
          </a:p>
        </p:txBody>
      </p:sp>
      <p:pic>
        <p:nvPicPr>
          <p:cNvPr id="21507" name="Picture 4" descr="ilearni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365625"/>
            <a:ext cx="27781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398</Words>
  <Application>Microsoft Office PowerPoint</Application>
  <PresentationFormat>如螢幕大小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市鎮</vt:lpstr>
      <vt:lpstr>校長在&lt;推動平板電腦輔助教學&gt; 所扮演的角色</vt:lpstr>
      <vt:lpstr>分享內容大綱</vt:lpstr>
      <vt:lpstr>PowerPoint 簡報</vt:lpstr>
      <vt:lpstr>運用資訊科技進行互動學習的特質</vt:lpstr>
      <vt:lpstr>本校引入平板電腦作輔助學習工具目的及推行現況</vt:lpstr>
      <vt:lpstr>校長在推行過程中所擔任的角色</vt:lpstr>
      <vt:lpstr>掌握發展策略：推行創新活動的策略</vt:lpstr>
      <vt:lpstr>推行創新活動的策略(續)</vt:lpstr>
      <vt:lpstr>了解發展層次:不同創新實施層次的特徵 【 資料參考自高新建(1998)。&lt;學校本位課程與教學創新&gt;台忠北：揚智】</vt:lpstr>
      <vt:lpstr>前路如何</vt:lpstr>
      <vt:lpstr>Thank You </vt:lpstr>
      <vt:lpstr>由現在到將來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校長在&lt;推動平板電腦輔助教學&gt; 所扮演的角色</dc:title>
  <dc:creator>tempteacher</dc:creator>
  <cp:lastModifiedBy>cww</cp:lastModifiedBy>
  <cp:revision>51</cp:revision>
  <dcterms:created xsi:type="dcterms:W3CDTF">2015-05-07T07:08:11Z</dcterms:created>
  <dcterms:modified xsi:type="dcterms:W3CDTF">2015-05-30T00:24:59Z</dcterms:modified>
</cp:coreProperties>
</file>